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147473132" r:id="rId2"/>
    <p:sldId id="2147477206" r:id="rId3"/>
    <p:sldId id="214747720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7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72313C-0ECB-F9B0-1F2D-F4ACCBB43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38A802C-4A3E-EC8E-655D-C6E03009D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62B9CF-37B9-71CC-8997-0265EDEA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073F-AE82-4926-9219-4162D402F686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D0613C-10A3-E115-F968-A802845E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02D691-731E-8D4E-3366-09EF8422B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D7B2-30A4-4C4E-B041-CC4A9D8D01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33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D13B71-1259-63A8-BFB6-2BFBB7F4C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8903B9E-E40A-029A-3480-BEA026CA3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7C6441-4D0B-746C-F451-A5803B505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073F-AE82-4926-9219-4162D402F686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D5D3CC-70CF-0451-8168-97E123AF1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892312-1CB0-CED8-BF3E-04027440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D7B2-30A4-4C4E-B041-CC4A9D8D01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33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704F27E-DB31-8F73-4395-24A433E7E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4161314-7A32-AEA5-C6E6-4872015A8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4D9179-703B-F316-84E2-9D622FD03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073F-AE82-4926-9219-4162D402F686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0A9503-4922-D70A-87EE-4C78678C3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4B5C9F-8168-D309-0197-7BD9DEEF9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D7B2-30A4-4C4E-B041-CC4A9D8D01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67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715978-7C85-6896-EE02-E25C76DD7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3A9443-8FAD-CE25-CCB3-BD6EDCCDC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B7E922-6AAA-DE64-8F8E-043A8A46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073F-AE82-4926-9219-4162D402F686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1026C2-E208-D836-F839-174CAC1AA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863B4F-32C7-1536-2FDF-D42568B6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D7B2-30A4-4C4E-B041-CC4A9D8D01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32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146BAE-A7F2-E430-18F9-29387656A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272D8C5-D445-4518-4BB9-433D32DE1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EB69F2-B1B0-0991-AA76-F0CA2FBAD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073F-AE82-4926-9219-4162D402F686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142A87-3A3D-9C6F-59E3-2952DFCC2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289783-9B72-95A4-5952-095D85CAF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D7B2-30A4-4C4E-B041-CC4A9D8D01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783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F389E6-D7DA-AF6A-6945-BC41DE8A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0AA4A4-21F9-EA33-41D3-35B5138AA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BBFFAB1-6B2F-0CC1-AC79-BBCB2A32B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3F0D91-774B-E38C-5CFD-A335A99C0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073F-AE82-4926-9219-4162D402F686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272330D-DEEB-B95F-AA88-C9F9E3055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107833D-5348-97B1-5F5E-4E4B1ADD2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D7B2-30A4-4C4E-B041-CC4A9D8D01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533780-EDE5-A364-3172-F3226ACF0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536ED10-9E90-FD79-6960-F9327127B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ED8E074-4F40-D2D6-B0B9-692709EEF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FB20F10-16AF-81D7-FFE2-4A5F4C24B7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F826375-8520-9FD0-9E7F-72FCC7332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B896AEF-A304-2E70-EAAB-4A3EF39F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073F-AE82-4926-9219-4162D402F686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540BF33-C52B-5AD0-A22B-CA2021FB0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EF17465-B44B-E43A-AC8C-8F9329DF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D7B2-30A4-4C4E-B041-CC4A9D8D01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55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1979B3-8A72-4F56-84EE-6D5B2ED8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F814ED5-AE15-74FA-A8A4-5B53BF014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073F-AE82-4926-9219-4162D402F686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2B1EC09-35BA-6C9E-D18A-C8CA0529B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C7CCDEE-199D-5038-ED8C-8EA4F3308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D7B2-30A4-4C4E-B041-CC4A9D8D01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84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03C8F62-9A4C-616D-BAC4-618E66A51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073F-AE82-4926-9219-4162D402F686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1F5CAFD-D2CD-A80F-E213-41529C343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3F7C7B-20BA-2B65-8B81-18094E240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D7B2-30A4-4C4E-B041-CC4A9D8D01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77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3B25EF-6E39-7D04-48F7-153976367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61FBFE-54C1-04EC-B008-3C4938257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003FEC6-95EE-7D46-B5ED-635B3F90B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1A71CA9-9566-A1F3-BAA7-5D7D43C5A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073F-AE82-4926-9219-4162D402F686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A0E8468-FA39-B5FF-ABB9-6DCAB55D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8F8E68E-56AB-C4E2-BEFD-F723F7A3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D7B2-30A4-4C4E-B041-CC4A9D8D01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41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5DB80C-DCB7-58C5-F52E-17B3CF900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CFCCC89-B1C4-B86F-E70E-9363222FC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E5C0399-35A1-6C29-629C-5E9D515B2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875A6B2-E7DF-0534-1627-701B64E7D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073F-AE82-4926-9219-4162D402F686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B86491-5AFC-1B02-454A-62C960335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BF489EC-2F34-704C-4137-54CB6FB8F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D7B2-30A4-4C4E-B041-CC4A9D8D01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893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585C39-2F80-FE9E-A95D-58FE7B2E9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37987AC-0FF4-3010-DFF3-7A953ECCE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21CC71-10B1-EDDC-0F7A-E5C4A3D18D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073F-AE82-4926-9219-4162D402F686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C6EA6B-2FD3-DCB2-480E-1F974C6F0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678C42-FA95-7DD0-C27A-8F0B0A3D2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2D7B2-30A4-4C4E-B041-CC4A9D8D013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40BF811-3C5F-B976-F4DB-7A6B3FD1481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941439" y="5688109"/>
            <a:ext cx="111566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2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j-ecol.or.j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CB92A0F9-3821-37D5-E0D1-03D8C5A9B062}"/>
              </a:ext>
            </a:extLst>
          </p:cNvPr>
          <p:cNvSpPr/>
          <p:nvPr/>
        </p:nvSpPr>
        <p:spPr>
          <a:xfrm>
            <a:off x="3702425" y="4788846"/>
            <a:ext cx="7228573" cy="183485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A085B8B7-2530-5EC3-ED0B-35A5F910AF79}"/>
              </a:ext>
            </a:extLst>
          </p:cNvPr>
          <p:cNvSpPr txBox="1">
            <a:spLocks/>
          </p:cNvSpPr>
          <p:nvPr/>
        </p:nvSpPr>
        <p:spPr>
          <a:xfrm>
            <a:off x="1538620" y="173072"/>
            <a:ext cx="8958400" cy="10215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剥離紙リサイクル</a:t>
            </a:r>
            <a:r>
              <a:rPr lang="en-US" altLang="ja-JP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BOX</a:t>
            </a:r>
            <a:r>
              <a:rPr lang="ja-JP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運用のマニュアル</a:t>
            </a:r>
            <a:br>
              <a:rPr lang="en-US" altLang="ja-JP" sz="4000" dirty="0"/>
            </a:br>
            <a:endParaRPr lang="ja-JP" altLang="en-US" sz="4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4ED4AAA-9D6B-210D-D630-C74EE780C2EB}"/>
              </a:ext>
            </a:extLst>
          </p:cNvPr>
          <p:cNvSpPr txBox="1"/>
          <p:nvPr/>
        </p:nvSpPr>
        <p:spPr>
          <a:xfrm>
            <a:off x="273603" y="847394"/>
            <a:ext cx="11735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70C0"/>
                </a:solidFill>
              </a:rPr>
              <a:t>❶リサイクル</a:t>
            </a:r>
            <a:r>
              <a:rPr kumimoji="1" lang="en-US" altLang="ja-JP" sz="2400" b="1" dirty="0">
                <a:solidFill>
                  <a:srgbClr val="0070C0"/>
                </a:solidFill>
              </a:rPr>
              <a:t>BOX</a:t>
            </a:r>
            <a:r>
              <a:rPr kumimoji="1" lang="ja-JP" altLang="en-US" sz="2400" b="1" dirty="0">
                <a:solidFill>
                  <a:srgbClr val="0070C0"/>
                </a:solidFill>
              </a:rPr>
              <a:t>には剥離紙だけを入れて下さい。（ビニール袋に入れるのは</a:t>
            </a:r>
            <a:r>
              <a:rPr kumimoji="1" lang="en-US" altLang="ja-JP" sz="2400" b="1" dirty="0">
                <a:solidFill>
                  <a:srgbClr val="0070C0"/>
                </a:solidFill>
              </a:rPr>
              <a:t>NG</a:t>
            </a:r>
            <a:r>
              <a:rPr kumimoji="1" lang="ja-JP" altLang="en-US" sz="2400" b="1" dirty="0">
                <a:solidFill>
                  <a:srgbClr val="0070C0"/>
                </a:solidFill>
              </a:rPr>
              <a:t>）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72DD7AE-86DD-AB7B-5F19-365EA8D04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839" y="4215753"/>
            <a:ext cx="2117698" cy="248052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BCE7C0C-FA97-5E6D-C337-3684F03C19CF}"/>
              </a:ext>
            </a:extLst>
          </p:cNvPr>
          <p:cNvSpPr txBox="1"/>
          <p:nvPr/>
        </p:nvSpPr>
        <p:spPr>
          <a:xfrm>
            <a:off x="3924944" y="4419514"/>
            <a:ext cx="315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剥離紙を入れる際の注意点</a:t>
            </a:r>
            <a:endParaRPr kumimoji="1"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777CBCB-CC50-B538-40CF-DD3D906A71F3}"/>
              </a:ext>
            </a:extLst>
          </p:cNvPr>
          <p:cNvSpPr txBox="1"/>
          <p:nvPr/>
        </p:nvSpPr>
        <p:spPr>
          <a:xfrm>
            <a:off x="3702425" y="4990473"/>
            <a:ext cx="71419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・粘着ラベルが残っている場合は可能な限り剥がしてください。</a:t>
            </a:r>
            <a:endParaRPr kumimoji="1" lang="en-US" altLang="ja-JP" b="1" dirty="0"/>
          </a:p>
          <a:p>
            <a:endParaRPr kumimoji="1" lang="en-US" altLang="ja-JP" dirty="0"/>
          </a:p>
          <a:p>
            <a:r>
              <a:rPr kumimoji="1" lang="ja-JP" altLang="en-US" b="1" dirty="0"/>
              <a:t>・紙管は同梱しないでください。紙管がある場合はご相談ください。</a:t>
            </a:r>
            <a:endParaRPr kumimoji="1" lang="en-US" altLang="ja-JP" b="1" dirty="0"/>
          </a:p>
          <a:p>
            <a:endParaRPr kumimoji="1" lang="en-US" altLang="ja-JP" dirty="0"/>
          </a:p>
          <a:p>
            <a:r>
              <a:rPr kumimoji="1" lang="ja-JP" altLang="en-US" b="1" dirty="0"/>
              <a:t>・ビニールが混入しない様にして下さい。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193868FD-0F5C-0224-370E-78E1214FD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496" y="1659201"/>
            <a:ext cx="1613852" cy="212556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3AA4F11-B0DB-CA59-F5C5-E8B1C742F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7020" y="1621480"/>
            <a:ext cx="1225596" cy="214097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1E66C609-FC04-16A4-2247-618CA9E83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701" y="1673445"/>
            <a:ext cx="2057593" cy="2123700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9DF373C-0D75-65E7-3379-817EE9299A7D}"/>
              </a:ext>
            </a:extLst>
          </p:cNvPr>
          <p:cNvSpPr txBox="1"/>
          <p:nvPr/>
        </p:nvSpPr>
        <p:spPr>
          <a:xfrm>
            <a:off x="5466829" y="3854917"/>
            <a:ext cx="2411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ラベルが台紙に残っている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DF6C594-8A6F-61FE-04B4-6ED3CD1F870F}"/>
              </a:ext>
            </a:extLst>
          </p:cNvPr>
          <p:cNvSpPr txBox="1"/>
          <p:nvPr/>
        </p:nvSpPr>
        <p:spPr>
          <a:xfrm>
            <a:off x="9066998" y="2685189"/>
            <a:ext cx="7315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糊面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966CF5A-053A-8406-6F68-8B42F4CC2494}"/>
              </a:ext>
            </a:extLst>
          </p:cNvPr>
          <p:cNvSpPr/>
          <p:nvPr/>
        </p:nvSpPr>
        <p:spPr>
          <a:xfrm>
            <a:off x="9066998" y="2697105"/>
            <a:ext cx="413886" cy="18288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95E5232-06AE-2A38-6453-D0B2A3593089}"/>
              </a:ext>
            </a:extLst>
          </p:cNvPr>
          <p:cNvSpPr txBox="1"/>
          <p:nvPr/>
        </p:nvSpPr>
        <p:spPr>
          <a:xfrm>
            <a:off x="9273941" y="3419000"/>
            <a:ext cx="675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accent1"/>
                </a:solidFill>
              </a:rPr>
              <a:t>剥離紙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0990418-59F6-7A91-D502-776D92EA8D99}"/>
              </a:ext>
            </a:extLst>
          </p:cNvPr>
          <p:cNvSpPr/>
          <p:nvPr/>
        </p:nvSpPr>
        <p:spPr>
          <a:xfrm>
            <a:off x="9273941" y="3419000"/>
            <a:ext cx="601579" cy="253916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AF922CF-D71F-FEF1-98A7-E4C991F73679}"/>
              </a:ext>
            </a:extLst>
          </p:cNvPr>
          <p:cNvSpPr txBox="1"/>
          <p:nvPr/>
        </p:nvSpPr>
        <p:spPr>
          <a:xfrm>
            <a:off x="6406908" y="1106275"/>
            <a:ext cx="885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</a:rPr>
              <a:t>✕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FCB605D-5896-30BD-E502-502308433452}"/>
              </a:ext>
            </a:extLst>
          </p:cNvPr>
          <p:cNvSpPr txBox="1"/>
          <p:nvPr/>
        </p:nvSpPr>
        <p:spPr>
          <a:xfrm>
            <a:off x="8337578" y="3914293"/>
            <a:ext cx="1644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ラベルを取り除く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69B7167-77A8-A371-FD7F-111B153F002E}"/>
              </a:ext>
            </a:extLst>
          </p:cNvPr>
          <p:cNvSpPr txBox="1"/>
          <p:nvPr/>
        </p:nvSpPr>
        <p:spPr>
          <a:xfrm>
            <a:off x="9816766" y="1145680"/>
            <a:ext cx="885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accent1"/>
                </a:solidFill>
              </a:rPr>
              <a:t>〇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0589FBC9-7CFC-3E4D-C636-51712E277660}"/>
              </a:ext>
            </a:extLst>
          </p:cNvPr>
          <p:cNvSpPr/>
          <p:nvPr/>
        </p:nvSpPr>
        <p:spPr>
          <a:xfrm>
            <a:off x="10056597" y="2704439"/>
            <a:ext cx="307883" cy="1081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80F591D-143E-D51D-BF10-348958EB3137}"/>
              </a:ext>
            </a:extLst>
          </p:cNvPr>
          <p:cNvSpPr txBox="1"/>
          <p:nvPr/>
        </p:nvSpPr>
        <p:spPr>
          <a:xfrm>
            <a:off x="10364480" y="3913533"/>
            <a:ext cx="1644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剥離紙のみの状態</a:t>
            </a:r>
          </a:p>
        </p:txBody>
      </p:sp>
      <p:cxnSp>
        <p:nvCxnSpPr>
          <p:cNvPr id="1025" name="直線コネクタ 1024">
            <a:extLst>
              <a:ext uri="{FF2B5EF4-FFF2-40B4-BE49-F238E27FC236}">
                <a16:creationId xmlns:a16="http://schemas.microsoft.com/office/drawing/2014/main" id="{4602C783-6166-D9CB-2F2E-A9AC725ACA52}"/>
              </a:ext>
            </a:extLst>
          </p:cNvPr>
          <p:cNvCxnSpPr>
            <a:cxnSpLocks/>
          </p:cNvCxnSpPr>
          <p:nvPr/>
        </p:nvCxnSpPr>
        <p:spPr>
          <a:xfrm>
            <a:off x="8212161" y="4255620"/>
            <a:ext cx="3773103" cy="2261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直線コネクタ 1026">
            <a:extLst>
              <a:ext uri="{FF2B5EF4-FFF2-40B4-BE49-F238E27FC236}">
                <a16:creationId xmlns:a16="http://schemas.microsoft.com/office/drawing/2014/main" id="{CB998736-54AC-7A81-816F-E5A0651482D3}"/>
              </a:ext>
            </a:extLst>
          </p:cNvPr>
          <p:cNvCxnSpPr>
            <a:cxnSpLocks/>
          </p:cNvCxnSpPr>
          <p:nvPr/>
        </p:nvCxnSpPr>
        <p:spPr>
          <a:xfrm>
            <a:off x="8212161" y="1481878"/>
            <a:ext cx="3782521" cy="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直線コネクタ 1029">
            <a:extLst>
              <a:ext uri="{FF2B5EF4-FFF2-40B4-BE49-F238E27FC236}">
                <a16:creationId xmlns:a16="http://schemas.microsoft.com/office/drawing/2014/main" id="{2C09A47E-FF7B-79EC-2BBA-24E59840D9BF}"/>
              </a:ext>
            </a:extLst>
          </p:cNvPr>
          <p:cNvCxnSpPr>
            <a:cxnSpLocks/>
          </p:cNvCxnSpPr>
          <p:nvPr/>
        </p:nvCxnSpPr>
        <p:spPr>
          <a:xfrm>
            <a:off x="8212161" y="1521474"/>
            <a:ext cx="0" cy="275676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直線コネクタ 1030">
            <a:extLst>
              <a:ext uri="{FF2B5EF4-FFF2-40B4-BE49-F238E27FC236}">
                <a16:creationId xmlns:a16="http://schemas.microsoft.com/office/drawing/2014/main" id="{4DD603DD-2528-A6D9-69DE-1FD00CF550DF}"/>
              </a:ext>
            </a:extLst>
          </p:cNvPr>
          <p:cNvCxnSpPr/>
          <p:nvPr/>
        </p:nvCxnSpPr>
        <p:spPr>
          <a:xfrm>
            <a:off x="11985264" y="1521474"/>
            <a:ext cx="0" cy="273992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DB0D5787-F73B-795F-B366-7AC9CF2DB4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758" y="1775218"/>
            <a:ext cx="2198401" cy="198959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9970CA9-3D79-188F-4B07-5170D07D9D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7006" y="2486987"/>
            <a:ext cx="2147633" cy="102153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2E37570-581C-8157-1B6F-65D27D33BE89}"/>
              </a:ext>
            </a:extLst>
          </p:cNvPr>
          <p:cNvSpPr txBox="1"/>
          <p:nvPr/>
        </p:nvSpPr>
        <p:spPr>
          <a:xfrm>
            <a:off x="3700568" y="3554356"/>
            <a:ext cx="1644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《</a:t>
            </a:r>
            <a:r>
              <a:rPr kumimoji="1" lang="ja-JP" altLang="en-US" sz="1400" b="1" dirty="0"/>
              <a:t>剥離紙</a:t>
            </a:r>
            <a:r>
              <a:rPr kumimoji="1" lang="en-US" altLang="ja-JP" sz="1400" b="1" dirty="0"/>
              <a:t>》</a:t>
            </a:r>
            <a:endParaRPr kumimoji="1" lang="ja-JP" altLang="en-US" sz="1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45746C6-1038-9D86-654B-0BB0FBC4A1AB}"/>
              </a:ext>
            </a:extLst>
          </p:cNvPr>
          <p:cNvSpPr txBox="1"/>
          <p:nvPr/>
        </p:nvSpPr>
        <p:spPr>
          <a:xfrm>
            <a:off x="935969" y="3769761"/>
            <a:ext cx="1853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《</a:t>
            </a:r>
            <a:r>
              <a:rPr kumimoji="1" lang="ja-JP" altLang="en-US" sz="1400" b="1" dirty="0"/>
              <a:t>リサイクル</a:t>
            </a:r>
            <a:r>
              <a:rPr kumimoji="1" lang="en-US" altLang="ja-JP" sz="1400" b="1" dirty="0"/>
              <a:t>BOX》</a:t>
            </a:r>
            <a:endParaRPr kumimoji="1" lang="ja-JP" altLang="en-US" sz="1400" b="1" dirty="0"/>
          </a:p>
        </p:txBody>
      </p:sp>
      <p:cxnSp>
        <p:nvCxnSpPr>
          <p:cNvPr id="1032" name="直線コネクタ 1031">
            <a:extLst>
              <a:ext uri="{FF2B5EF4-FFF2-40B4-BE49-F238E27FC236}">
                <a16:creationId xmlns:a16="http://schemas.microsoft.com/office/drawing/2014/main" id="{113B985C-4F9D-C4C8-3A3D-D40F812DE8B7}"/>
              </a:ext>
            </a:extLst>
          </p:cNvPr>
          <p:cNvCxnSpPr>
            <a:cxnSpLocks/>
          </p:cNvCxnSpPr>
          <p:nvPr/>
        </p:nvCxnSpPr>
        <p:spPr>
          <a:xfrm>
            <a:off x="5466829" y="1481878"/>
            <a:ext cx="2475803" cy="3549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直線コネクタ 1032">
            <a:extLst>
              <a:ext uri="{FF2B5EF4-FFF2-40B4-BE49-F238E27FC236}">
                <a16:creationId xmlns:a16="http://schemas.microsoft.com/office/drawing/2014/main" id="{345BFA45-F959-D7EF-BA9D-70A3D90D5EEA}"/>
              </a:ext>
            </a:extLst>
          </p:cNvPr>
          <p:cNvCxnSpPr>
            <a:cxnSpLocks/>
          </p:cNvCxnSpPr>
          <p:nvPr/>
        </p:nvCxnSpPr>
        <p:spPr>
          <a:xfrm>
            <a:off x="5496232" y="4327060"/>
            <a:ext cx="2516634" cy="2181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直線コネクタ 1033">
            <a:extLst>
              <a:ext uri="{FF2B5EF4-FFF2-40B4-BE49-F238E27FC236}">
                <a16:creationId xmlns:a16="http://schemas.microsoft.com/office/drawing/2014/main" id="{B25CB3D4-DF48-74EB-9DF7-9AE906A7BBA4}"/>
              </a:ext>
            </a:extLst>
          </p:cNvPr>
          <p:cNvCxnSpPr>
            <a:cxnSpLocks/>
          </p:cNvCxnSpPr>
          <p:nvPr/>
        </p:nvCxnSpPr>
        <p:spPr>
          <a:xfrm>
            <a:off x="5496232" y="1517368"/>
            <a:ext cx="0" cy="278268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直線コネクタ 1045">
            <a:extLst>
              <a:ext uri="{FF2B5EF4-FFF2-40B4-BE49-F238E27FC236}">
                <a16:creationId xmlns:a16="http://schemas.microsoft.com/office/drawing/2014/main" id="{AD0623B8-5C0D-CC6E-8136-1805EB7A97B8}"/>
              </a:ext>
            </a:extLst>
          </p:cNvPr>
          <p:cNvCxnSpPr>
            <a:cxnSpLocks/>
          </p:cNvCxnSpPr>
          <p:nvPr/>
        </p:nvCxnSpPr>
        <p:spPr>
          <a:xfrm>
            <a:off x="8020567" y="1506460"/>
            <a:ext cx="0" cy="278268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0" name="矢印: 上カーブ 1049">
            <a:extLst>
              <a:ext uri="{FF2B5EF4-FFF2-40B4-BE49-F238E27FC236}">
                <a16:creationId xmlns:a16="http://schemas.microsoft.com/office/drawing/2014/main" id="{C0C966CD-451C-63AC-7BC1-E68B37CD692B}"/>
              </a:ext>
            </a:extLst>
          </p:cNvPr>
          <p:cNvSpPr/>
          <p:nvPr/>
        </p:nvSpPr>
        <p:spPr>
          <a:xfrm rot="10800000">
            <a:off x="2031111" y="1497109"/>
            <a:ext cx="1776345" cy="798318"/>
          </a:xfrm>
          <a:prstGeom prst="curvedUp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95B21BB-6DB2-7ED5-E437-3BDDD2981BB6}"/>
              </a:ext>
            </a:extLst>
          </p:cNvPr>
          <p:cNvSpPr txBox="1"/>
          <p:nvPr/>
        </p:nvSpPr>
        <p:spPr>
          <a:xfrm>
            <a:off x="3276600" y="3862133"/>
            <a:ext cx="2117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FF0000"/>
                </a:solidFill>
              </a:rPr>
              <a:t>両面ラミ加工品は不可</a:t>
            </a:r>
          </a:p>
        </p:txBody>
      </p:sp>
    </p:spTree>
    <p:extLst>
      <p:ext uri="{BB962C8B-B14F-4D97-AF65-F5344CB8AC3E}">
        <p14:creationId xmlns:p14="http://schemas.microsoft.com/office/powerpoint/2010/main" val="135481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063326B-3151-6E5F-E864-25510B1DEAC9}"/>
              </a:ext>
            </a:extLst>
          </p:cNvPr>
          <p:cNvSpPr/>
          <p:nvPr/>
        </p:nvSpPr>
        <p:spPr>
          <a:xfrm>
            <a:off x="595847" y="5553168"/>
            <a:ext cx="10548136" cy="1193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45EA230-C828-1281-BCC5-461C70EB14CF}"/>
              </a:ext>
            </a:extLst>
          </p:cNvPr>
          <p:cNvSpPr/>
          <p:nvPr/>
        </p:nvSpPr>
        <p:spPr>
          <a:xfrm>
            <a:off x="595847" y="4766461"/>
            <a:ext cx="4003413" cy="722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05B027D-8762-87AF-EE4C-286C4A696D28}"/>
              </a:ext>
            </a:extLst>
          </p:cNvPr>
          <p:cNvSpPr/>
          <p:nvPr/>
        </p:nvSpPr>
        <p:spPr>
          <a:xfrm>
            <a:off x="5263417" y="4763195"/>
            <a:ext cx="5110674" cy="725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1AF51F68-2BD5-A237-A2E5-DA18423C4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14" y="1253070"/>
            <a:ext cx="6393500" cy="336831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043FA79-EE8B-8B59-95F9-15DA12E0E318}"/>
              </a:ext>
            </a:extLst>
          </p:cNvPr>
          <p:cNvSpPr txBox="1"/>
          <p:nvPr/>
        </p:nvSpPr>
        <p:spPr>
          <a:xfrm>
            <a:off x="654517" y="99519"/>
            <a:ext cx="73698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solidFill>
                  <a:srgbClr val="0070C0"/>
                </a:solidFill>
              </a:rPr>
              <a:t>❷運送便を使う場合の送り状の記入について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C75398F7-AE80-F982-1ED4-E7FF0576A153}"/>
              </a:ext>
            </a:extLst>
          </p:cNvPr>
          <p:cNvCxnSpPr>
            <a:cxnSpLocks/>
          </p:cNvCxnSpPr>
          <p:nvPr/>
        </p:nvCxnSpPr>
        <p:spPr>
          <a:xfrm flipH="1">
            <a:off x="4597007" y="1931363"/>
            <a:ext cx="2997986" cy="5587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5F5F890-3F01-5B52-FCA4-A4213CA388D6}"/>
              </a:ext>
            </a:extLst>
          </p:cNvPr>
          <p:cNvSpPr/>
          <p:nvPr/>
        </p:nvSpPr>
        <p:spPr>
          <a:xfrm>
            <a:off x="7769519" y="2905576"/>
            <a:ext cx="4177262" cy="15989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8FC9AA6-F8C4-F0F6-0D8E-F0266A8C6411}"/>
              </a:ext>
            </a:extLst>
          </p:cNvPr>
          <p:cNvSpPr txBox="1"/>
          <p:nvPr/>
        </p:nvSpPr>
        <p:spPr>
          <a:xfrm>
            <a:off x="7769519" y="2905576"/>
            <a:ext cx="4283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サイズ記入欄がある場合</a:t>
            </a:r>
            <a:endParaRPr kumimoji="1" lang="en-US" altLang="ja-JP" b="1" dirty="0"/>
          </a:p>
          <a:p>
            <a:r>
              <a:rPr kumimoji="1" lang="ja-JP" altLang="en-US" b="1" dirty="0">
                <a:solidFill>
                  <a:srgbClr val="FF0000"/>
                </a:solidFill>
              </a:rPr>
              <a:t>「大箱」は</a:t>
            </a:r>
            <a:r>
              <a:rPr kumimoji="1" lang="en-US" altLang="ja-JP" b="1" dirty="0">
                <a:solidFill>
                  <a:srgbClr val="FF0000"/>
                </a:solidFill>
              </a:rPr>
              <a:t>120</a:t>
            </a:r>
            <a:r>
              <a:rPr kumimoji="1" lang="ja-JP" altLang="en-US" b="1" dirty="0"/>
              <a:t>に〇印をお願いします。</a:t>
            </a:r>
            <a:endParaRPr kumimoji="1" lang="en-US" altLang="ja-JP" b="1" dirty="0"/>
          </a:p>
          <a:p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大：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445×325×390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mm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３辺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120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cm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サイズ）</a:t>
            </a:r>
            <a:endParaRPr kumimoji="1" lang="ja-JP" altLang="en-US" sz="1600" b="1" dirty="0"/>
          </a:p>
          <a:p>
            <a:r>
              <a:rPr kumimoji="1" lang="ja-JP" altLang="en-US" b="1" dirty="0">
                <a:solidFill>
                  <a:srgbClr val="FF0000"/>
                </a:solidFill>
              </a:rPr>
              <a:t>「小箱」は</a:t>
            </a:r>
            <a:r>
              <a:rPr kumimoji="1" lang="en-US" altLang="ja-JP" b="1" dirty="0">
                <a:solidFill>
                  <a:srgbClr val="FF0000"/>
                </a:solidFill>
              </a:rPr>
              <a:t>100</a:t>
            </a:r>
            <a:r>
              <a:rPr kumimoji="1" lang="ja-JP" altLang="en-US" b="1" dirty="0"/>
              <a:t>に〇印をお願いします。</a:t>
            </a:r>
            <a:endParaRPr kumimoji="1" lang="en-US" altLang="ja-JP" b="1" dirty="0"/>
          </a:p>
          <a:p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小：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325×223×390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mm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(3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辺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cm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サイズ）</a:t>
            </a:r>
            <a:endParaRPr kumimoji="1" lang="ja-JP" altLang="en-US" sz="1600" b="1" dirty="0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083C1C86-16E7-7475-5795-23F8F0B2D547}"/>
              </a:ext>
            </a:extLst>
          </p:cNvPr>
          <p:cNvCxnSpPr/>
          <p:nvPr/>
        </p:nvCxnSpPr>
        <p:spPr>
          <a:xfrm flipH="1" flipV="1">
            <a:off x="4148014" y="3210850"/>
            <a:ext cx="3515627" cy="2695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618D336-87BC-A962-0D87-5C301EEDEDC2}"/>
              </a:ext>
            </a:extLst>
          </p:cNvPr>
          <p:cNvSpPr txBox="1"/>
          <p:nvPr/>
        </p:nvSpPr>
        <p:spPr>
          <a:xfrm>
            <a:off x="5422916" y="4790043"/>
            <a:ext cx="6351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＜お届け先＞</a:t>
            </a:r>
            <a:endParaRPr kumimoji="1" lang="en-US" altLang="ja-JP" b="1" dirty="0"/>
          </a:p>
          <a:p>
            <a:r>
              <a:rPr kumimoji="1" lang="en-US" altLang="ja-JP" b="1" dirty="0"/>
              <a:t>J-ECOL</a:t>
            </a:r>
            <a:r>
              <a:rPr kumimoji="1" lang="ja-JP" altLang="en-US" b="1" dirty="0"/>
              <a:t>指定の古紙問屋様宛に送付願います。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82E561FE-062A-D45C-7F36-C1104C7FAB6F}"/>
              </a:ext>
            </a:extLst>
          </p:cNvPr>
          <p:cNvCxnSpPr>
            <a:cxnSpLocks/>
          </p:cNvCxnSpPr>
          <p:nvPr/>
        </p:nvCxnSpPr>
        <p:spPr>
          <a:xfrm flipV="1">
            <a:off x="2360018" y="3865668"/>
            <a:ext cx="0" cy="9243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0EF6EB3-3C17-356C-5ACE-CDCACA0A961A}"/>
              </a:ext>
            </a:extLst>
          </p:cNvPr>
          <p:cNvSpPr txBox="1"/>
          <p:nvPr/>
        </p:nvSpPr>
        <p:spPr>
          <a:xfrm>
            <a:off x="738254" y="600611"/>
            <a:ext cx="560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運送会社の指定はございません。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125EB8-B516-64DF-4496-1BD56F269F01}"/>
              </a:ext>
            </a:extLst>
          </p:cNvPr>
          <p:cNvSpPr txBox="1"/>
          <p:nvPr/>
        </p:nvSpPr>
        <p:spPr>
          <a:xfrm>
            <a:off x="549311" y="927564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b="1" dirty="0"/>
              <a:t>《</a:t>
            </a:r>
            <a:r>
              <a:rPr kumimoji="1" lang="ja-JP" altLang="en-US" b="1" dirty="0"/>
              <a:t>伝票記入例</a:t>
            </a:r>
            <a:r>
              <a:rPr kumimoji="1" lang="en-US" altLang="ja-JP" sz="1800" b="1" dirty="0"/>
              <a:t>》</a:t>
            </a:r>
            <a:endParaRPr kumimoji="1" lang="ja-JP" altLang="en-US" sz="18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67BD5C9-EA3F-B12C-E56D-24F3D0BE85FA}"/>
              </a:ext>
            </a:extLst>
          </p:cNvPr>
          <p:cNvSpPr txBox="1"/>
          <p:nvPr/>
        </p:nvSpPr>
        <p:spPr>
          <a:xfrm>
            <a:off x="658751" y="4795140"/>
            <a:ext cx="4141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＜荷主＞</a:t>
            </a:r>
            <a:endParaRPr kumimoji="1" lang="en-US" altLang="ja-JP" b="1" dirty="0"/>
          </a:p>
          <a:p>
            <a:r>
              <a:rPr kumimoji="1" lang="ja-JP" altLang="en-US" b="1" dirty="0"/>
              <a:t>発送元の社名、住所を記載ください。</a:t>
            </a:r>
            <a:endParaRPr kumimoji="1" lang="en-US" altLang="ja-JP" b="1" dirty="0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975EF05B-592D-DDFC-9FCF-5EB8CC97AEA2}"/>
              </a:ext>
            </a:extLst>
          </p:cNvPr>
          <p:cNvCxnSpPr>
            <a:cxnSpLocks/>
          </p:cNvCxnSpPr>
          <p:nvPr/>
        </p:nvCxnSpPr>
        <p:spPr>
          <a:xfrm flipH="1" flipV="1">
            <a:off x="2822968" y="2605520"/>
            <a:ext cx="2388454" cy="21698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E321AB1F-9E83-2AB6-C23D-0CC5283B9711}"/>
              </a:ext>
            </a:extLst>
          </p:cNvPr>
          <p:cNvSpPr/>
          <p:nvPr/>
        </p:nvSpPr>
        <p:spPr>
          <a:xfrm>
            <a:off x="7777315" y="1092813"/>
            <a:ext cx="3310989" cy="15764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2800658-0106-9C05-974E-4EC5D6B7946C}"/>
              </a:ext>
            </a:extLst>
          </p:cNvPr>
          <p:cNvSpPr txBox="1"/>
          <p:nvPr/>
        </p:nvSpPr>
        <p:spPr>
          <a:xfrm>
            <a:off x="7873569" y="1191919"/>
            <a:ext cx="39005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品名記入欄</a:t>
            </a:r>
            <a:endParaRPr kumimoji="1" lang="en-US" altLang="ja-JP" b="1" dirty="0"/>
          </a:p>
          <a:p>
            <a:r>
              <a:rPr kumimoji="1" lang="ja-JP" altLang="en-US" b="1" dirty="0">
                <a:solidFill>
                  <a:srgbClr val="FF0000"/>
                </a:solidFill>
              </a:rPr>
              <a:t>「紙資源（剥離紙古紙）」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kumimoji="1" lang="ja-JP" altLang="en-US" b="1" dirty="0"/>
              <a:t>とご記入願います。</a:t>
            </a:r>
            <a:endParaRPr kumimoji="1" lang="en-US" altLang="ja-JP" b="1" dirty="0"/>
          </a:p>
          <a:p>
            <a:r>
              <a:rPr kumimoji="1" lang="ja-JP" altLang="en-US" b="1" dirty="0"/>
              <a:t>重量の記載もお願いします。</a:t>
            </a:r>
            <a:endParaRPr kumimoji="1" lang="en-US" altLang="ja-JP" b="1" dirty="0"/>
          </a:p>
          <a:p>
            <a:r>
              <a:rPr kumimoji="1" lang="ja-JP" altLang="en-US" b="1" dirty="0"/>
              <a:t>　　</a:t>
            </a:r>
            <a:r>
              <a:rPr kumimoji="1" lang="ja-JP" altLang="en-US" b="1" dirty="0">
                <a:solidFill>
                  <a:srgbClr val="FF0000"/>
                </a:solidFill>
              </a:rPr>
              <a:t>○○ｋｇ／箱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F1B81ED-5777-9BC3-8436-6DF8F8DCE8AB}"/>
              </a:ext>
            </a:extLst>
          </p:cNvPr>
          <p:cNvSpPr txBox="1"/>
          <p:nvPr/>
        </p:nvSpPr>
        <p:spPr>
          <a:xfrm>
            <a:off x="540168" y="6100151"/>
            <a:ext cx="11001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b="1" dirty="0"/>
              <a:t>また実績の把握を行う為、</a:t>
            </a:r>
            <a:r>
              <a:rPr kumimoji="1" lang="ja-JP" altLang="en-US" b="1" dirty="0">
                <a:solidFill>
                  <a:srgbClr val="FF0000"/>
                </a:solidFill>
              </a:rPr>
              <a:t>発送日、発送先、送付個数、重量</a:t>
            </a:r>
            <a:r>
              <a:rPr kumimoji="1" lang="ja-JP" altLang="en-US" b="1" dirty="0"/>
              <a:t>の情報を</a:t>
            </a:r>
            <a:r>
              <a:rPr kumimoji="1" lang="en-US" altLang="ja-JP" b="1" dirty="0">
                <a:solidFill>
                  <a:srgbClr val="FF0000"/>
                </a:solidFill>
              </a:rPr>
              <a:t>J-ECOL</a:t>
            </a:r>
            <a:r>
              <a:rPr kumimoji="1" lang="ja-JP" altLang="en-US" b="1" dirty="0">
                <a:solidFill>
                  <a:srgbClr val="FF0000"/>
                </a:solidFill>
              </a:rPr>
              <a:t>（</a:t>
            </a:r>
            <a:r>
              <a:rPr kumimoji="1" lang="en-US" altLang="ja-JP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info@j-ecol.or.jp</a:t>
            </a:r>
            <a:r>
              <a:rPr kumimoji="1" lang="en-US" altLang="ja-JP" b="1" dirty="0">
                <a:solidFill>
                  <a:srgbClr val="FF0000"/>
                </a:solidFill>
              </a:rPr>
              <a:t>)</a:t>
            </a:r>
            <a:r>
              <a:rPr kumimoji="1" lang="ja-JP" altLang="en-US" b="1" dirty="0">
                <a:solidFill>
                  <a:srgbClr val="FF0000"/>
                </a:solidFill>
              </a:rPr>
              <a:t>宛に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</a:rPr>
              <a:t>連絡</a:t>
            </a:r>
            <a:r>
              <a:rPr kumimoji="1" lang="ja-JP" altLang="en-US" b="1" dirty="0"/>
              <a:t>をお願い致します。ご協力の程、宜しくお願い致します。</a:t>
            </a:r>
            <a:endParaRPr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942327C-0D11-BA77-F105-31272D4E2958}"/>
              </a:ext>
            </a:extLst>
          </p:cNvPr>
          <p:cNvSpPr txBox="1"/>
          <p:nvPr/>
        </p:nvSpPr>
        <p:spPr>
          <a:xfrm>
            <a:off x="540168" y="5791948"/>
            <a:ext cx="95480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b="1" dirty="0"/>
              <a:t>送付する際、受入側での事前確認が必要な為、</a:t>
            </a:r>
            <a:r>
              <a:rPr kumimoji="1" lang="ja-JP" altLang="en-US" b="1" dirty="0">
                <a:solidFill>
                  <a:srgbClr val="FF0000"/>
                </a:solidFill>
              </a:rPr>
              <a:t>送付先担当窓口へのご連絡</a:t>
            </a:r>
            <a:r>
              <a:rPr kumimoji="1" lang="ja-JP" altLang="en-US" b="1" dirty="0"/>
              <a:t>をお願いします。</a:t>
            </a:r>
            <a:endParaRPr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EA6415E-22CA-B9BA-9577-CE13CDDABBBC}"/>
              </a:ext>
            </a:extLst>
          </p:cNvPr>
          <p:cNvSpPr txBox="1"/>
          <p:nvPr/>
        </p:nvSpPr>
        <p:spPr>
          <a:xfrm>
            <a:off x="654517" y="5505672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b="1" dirty="0"/>
              <a:t>＜発送時のお願い＞</a:t>
            </a:r>
            <a:endParaRPr kumimoji="1"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230631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48E7E7B-7A4A-62DE-9745-3B67FEF68E05}"/>
              </a:ext>
            </a:extLst>
          </p:cNvPr>
          <p:cNvSpPr txBox="1"/>
          <p:nvPr/>
        </p:nvSpPr>
        <p:spPr>
          <a:xfrm>
            <a:off x="570297" y="139283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solidFill>
                  <a:srgbClr val="0070C0"/>
                </a:solidFill>
              </a:rPr>
              <a:t>❸発送時の梱包について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6CE2DE-E3CB-371B-352C-A1EDA82262C1}"/>
              </a:ext>
            </a:extLst>
          </p:cNvPr>
          <p:cNvSpPr txBox="1"/>
          <p:nvPr/>
        </p:nvSpPr>
        <p:spPr>
          <a:xfrm>
            <a:off x="5855369" y="805832"/>
            <a:ext cx="6097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・荷崩れ防止の為、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底面、上面</a:t>
            </a:r>
            <a:r>
              <a:rPr kumimoji="1" lang="ja-JP" altLang="en-US" sz="2000" b="1" dirty="0"/>
              <a:t>ともに</a:t>
            </a:r>
            <a:endParaRPr kumimoji="1" lang="en-US" altLang="ja-JP" sz="2000" b="1" dirty="0"/>
          </a:p>
          <a:p>
            <a:r>
              <a:rPr kumimoji="1" lang="ja-JP" altLang="en-US" sz="2000" b="1" dirty="0"/>
              <a:t>　クラフトテープ（ガムテープ）を使用し、</a:t>
            </a:r>
            <a:endParaRPr kumimoji="1" lang="en-US" altLang="ja-JP" sz="2000" b="1" dirty="0"/>
          </a:p>
          <a:p>
            <a:r>
              <a:rPr kumimoji="1" lang="ja-JP" altLang="en-US" sz="2000" b="1" dirty="0">
                <a:solidFill>
                  <a:srgbClr val="FF0000"/>
                </a:solidFill>
              </a:rPr>
              <a:t>　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H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貼りにて梱包</a:t>
            </a:r>
            <a:r>
              <a:rPr kumimoji="1" lang="ja-JP" altLang="en-US" sz="2000" b="1" dirty="0"/>
              <a:t>して下さい。</a:t>
            </a:r>
            <a:endParaRPr kumimoji="1" lang="en-US" altLang="ja-JP" sz="2000" b="1" dirty="0"/>
          </a:p>
          <a:p>
            <a:endParaRPr kumimoji="1" lang="en-US" altLang="ja-JP" sz="20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80100E7-EEDC-CC4C-D90B-5BA4D0675973}"/>
              </a:ext>
            </a:extLst>
          </p:cNvPr>
          <p:cNvSpPr txBox="1"/>
          <p:nvPr/>
        </p:nvSpPr>
        <p:spPr>
          <a:xfrm>
            <a:off x="221381" y="4302392"/>
            <a:ext cx="8219975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/>
              <a:t>「実証実験参加記入シート」に必要事項を記載いただき、事務局（</a:t>
            </a:r>
            <a:r>
              <a:rPr lang="en-US" altLang="ja-JP" sz="2400" b="1" dirty="0"/>
              <a:t>info@j-ecol.or.jp</a:t>
            </a:r>
            <a:r>
              <a:rPr lang="ja-JP" altLang="en-US" sz="2400" b="1" dirty="0"/>
              <a:t>）へメールを　お願いします。</a:t>
            </a:r>
            <a:endParaRPr lang="en-US" altLang="ja-JP" sz="2400" b="1" dirty="0"/>
          </a:p>
          <a:p>
            <a:r>
              <a:rPr lang="ja-JP" altLang="en-US" sz="2000" b="1" dirty="0"/>
              <a:t>（大サイズ、小サイズともに５枚単位での発注となります。）</a:t>
            </a:r>
            <a:endParaRPr lang="en-US" altLang="ja-JP" sz="2000" b="1" dirty="0"/>
          </a:p>
          <a:p>
            <a:endParaRPr lang="en-US" altLang="ja-JP" sz="2000" b="1" dirty="0"/>
          </a:p>
          <a:p>
            <a:r>
              <a:rPr lang="ja-JP" altLang="en-US" dirty="0"/>
              <a:t>申し込み記入シートは第二回情報共有会　資料共有よりダウンロード出来ます。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97347FF-1A71-EBE3-A6BA-DFA3450C3279}"/>
              </a:ext>
            </a:extLst>
          </p:cNvPr>
          <p:cNvSpPr txBox="1"/>
          <p:nvPr/>
        </p:nvSpPr>
        <p:spPr>
          <a:xfrm>
            <a:off x="548640" y="3392359"/>
            <a:ext cx="66342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solidFill>
                  <a:srgbClr val="0070C0"/>
                </a:solidFill>
              </a:rPr>
              <a:t>❹リサイクル</a:t>
            </a:r>
            <a:r>
              <a:rPr kumimoji="1" lang="en-US" altLang="ja-JP" sz="2800" b="1" dirty="0">
                <a:solidFill>
                  <a:srgbClr val="0070C0"/>
                </a:solidFill>
              </a:rPr>
              <a:t>BOX</a:t>
            </a:r>
            <a:r>
              <a:rPr kumimoji="1" lang="ja-JP" altLang="en-US" sz="2800" b="1" dirty="0">
                <a:solidFill>
                  <a:srgbClr val="0070C0"/>
                </a:solidFill>
              </a:rPr>
              <a:t>の追加発注について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043D9EE-AF88-9AE6-C3A1-411F30C43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989" y="3575014"/>
            <a:ext cx="2272289" cy="311324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9F56900-994B-2605-207B-9070601F3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610" y="889695"/>
            <a:ext cx="1875884" cy="166099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54FE834-0B82-BAA1-51E4-7CA9502F5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75" y="889695"/>
            <a:ext cx="2405052" cy="1660999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5744C76-62E9-608F-5ACF-025B33A081A6}"/>
              </a:ext>
            </a:extLst>
          </p:cNvPr>
          <p:cNvSpPr txBox="1"/>
          <p:nvPr/>
        </p:nvSpPr>
        <p:spPr>
          <a:xfrm>
            <a:off x="5975367" y="1970576"/>
            <a:ext cx="6102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1" dirty="0"/>
              <a:t>・運搬時に万が一箱が破損し、中身が外に出ない様</a:t>
            </a:r>
            <a:endParaRPr kumimoji="1" lang="en-US" altLang="ja-JP" sz="1800" b="1" dirty="0"/>
          </a:p>
          <a:p>
            <a:r>
              <a:rPr kumimoji="1" lang="ja-JP" altLang="en-US" b="1" dirty="0"/>
              <a:t>　</a:t>
            </a:r>
            <a:r>
              <a:rPr kumimoji="1" lang="ja-JP" altLang="en-US" sz="1800" b="1" dirty="0"/>
              <a:t>対応をお願い致します。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853D529-BD26-91E9-4985-F5CC862B382C}"/>
              </a:ext>
            </a:extLst>
          </p:cNvPr>
          <p:cNvSpPr txBox="1"/>
          <p:nvPr/>
        </p:nvSpPr>
        <p:spPr>
          <a:xfrm>
            <a:off x="1039528" y="2602194"/>
            <a:ext cx="13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段箱底面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257C180-2073-9F13-F2EB-FE9A32CD1FD4}"/>
              </a:ext>
            </a:extLst>
          </p:cNvPr>
          <p:cNvSpPr txBox="1"/>
          <p:nvPr/>
        </p:nvSpPr>
        <p:spPr>
          <a:xfrm>
            <a:off x="3850101" y="2627400"/>
            <a:ext cx="13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段箱上面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AA768CE-B0A4-960F-5FF9-11678021DB4D}"/>
              </a:ext>
            </a:extLst>
          </p:cNvPr>
          <p:cNvCxnSpPr/>
          <p:nvPr/>
        </p:nvCxnSpPr>
        <p:spPr>
          <a:xfrm>
            <a:off x="818147" y="1467551"/>
            <a:ext cx="1597794" cy="0"/>
          </a:xfrm>
          <a:prstGeom prst="line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9743063A-AB2B-4638-A1F4-3D8500C50F30}"/>
              </a:ext>
            </a:extLst>
          </p:cNvPr>
          <p:cNvCxnSpPr/>
          <p:nvPr/>
        </p:nvCxnSpPr>
        <p:spPr>
          <a:xfrm>
            <a:off x="2319688" y="889695"/>
            <a:ext cx="365760" cy="1170111"/>
          </a:xfrm>
          <a:prstGeom prst="line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1CB5CBE8-8CAD-9FFA-6E28-793668FC30D4}"/>
              </a:ext>
            </a:extLst>
          </p:cNvPr>
          <p:cNvCxnSpPr>
            <a:cxnSpLocks/>
          </p:cNvCxnSpPr>
          <p:nvPr/>
        </p:nvCxnSpPr>
        <p:spPr>
          <a:xfrm flipH="1">
            <a:off x="548640" y="889695"/>
            <a:ext cx="269507" cy="1270662"/>
          </a:xfrm>
          <a:prstGeom prst="line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E4F27562-3D4A-2269-3450-5A8217B10511}"/>
              </a:ext>
            </a:extLst>
          </p:cNvPr>
          <p:cNvCxnSpPr/>
          <p:nvPr/>
        </p:nvCxnSpPr>
        <p:spPr>
          <a:xfrm flipV="1">
            <a:off x="3619099" y="2059806"/>
            <a:ext cx="1703672" cy="69465"/>
          </a:xfrm>
          <a:prstGeom prst="line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A26B0465-F146-6118-B476-DEFEC1F80024}"/>
              </a:ext>
            </a:extLst>
          </p:cNvPr>
          <p:cNvCxnSpPr>
            <a:stCxn id="3" idx="0"/>
          </p:cNvCxnSpPr>
          <p:nvPr/>
        </p:nvCxnSpPr>
        <p:spPr>
          <a:xfrm>
            <a:off x="4467552" y="889695"/>
            <a:ext cx="0" cy="1170111"/>
          </a:xfrm>
          <a:prstGeom prst="line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F4CBC13-1CCF-4845-8F3B-A5A70CD734DA}"/>
              </a:ext>
            </a:extLst>
          </p:cNvPr>
          <p:cNvCxnSpPr/>
          <p:nvPr/>
        </p:nvCxnSpPr>
        <p:spPr>
          <a:xfrm>
            <a:off x="3975234" y="985948"/>
            <a:ext cx="953350" cy="0"/>
          </a:xfrm>
          <a:prstGeom prst="line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9816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4136</TotalTime>
  <Words>421</Words>
  <Application>Microsoft Office PowerPoint</Application>
  <PresentationFormat>ワイド画面</PresentationFormat>
  <Paragraphs>52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Meiryo UI</vt:lpstr>
      <vt:lpstr>游ゴシック</vt:lpstr>
      <vt:lpstr>游ゴシック Light</vt:lpstr>
      <vt:lpstr>Arial</vt:lpstr>
      <vt:lpstr>1_Office テーマ</vt:lpstr>
      <vt:lpstr>PowerPoint プレゼンテーション</vt:lpstr>
      <vt:lpstr>PowerPoint プレゼンテーション</vt:lpstr>
      <vt:lpstr>PowerPoint プレゼンテーション</vt:lpstr>
    </vt:vector>
  </TitlesOfParts>
  <Company>SATO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Yoshiyuki Ueda</dc:creator>
  <cp:lastModifiedBy>Kenji Ushiki</cp:lastModifiedBy>
  <cp:revision>48</cp:revision>
  <dcterms:created xsi:type="dcterms:W3CDTF">2024-10-10T02:10:19Z</dcterms:created>
  <dcterms:modified xsi:type="dcterms:W3CDTF">2025-07-28T07:45:04Z</dcterms:modified>
</cp:coreProperties>
</file>