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2"/>
  </p:notesMasterIdLst>
  <p:sldIdLst>
    <p:sldId id="2147473132" r:id="rId2"/>
    <p:sldId id="2147310444" r:id="rId3"/>
    <p:sldId id="2147310781" r:id="rId4"/>
    <p:sldId id="2147477208" r:id="rId5"/>
    <p:sldId id="2147477209" r:id="rId6"/>
    <p:sldId id="2147477198" r:id="rId7"/>
    <p:sldId id="2147477197" r:id="rId8"/>
    <p:sldId id="2147477204" r:id="rId9"/>
    <p:sldId id="2147477210" r:id="rId10"/>
    <p:sldId id="2147477193" r:id="rId1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tsuya Takashima" initials="TT" lastIdx="1" clrIdx="0">
    <p:extLst>
      <p:ext uri="{19B8F6BF-5375-455C-9EA6-DF929625EA0E}">
        <p15:presenceInfo xmlns:p15="http://schemas.microsoft.com/office/powerpoint/2012/main" userId="S::A0003222@sato-global.com::90a027d6-545a-42f3-a490-ac965aab9f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31977E"/>
    <a:srgbClr val="F2F2F2"/>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03" autoAdjust="0"/>
    <p:restoredTop sz="94660"/>
  </p:normalViewPr>
  <p:slideViewPr>
    <p:cSldViewPr snapToGrid="0">
      <p:cViewPr varScale="1">
        <p:scale>
          <a:sx n="85" d="100"/>
          <a:sy n="85" d="100"/>
        </p:scale>
        <p:origin x="74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98A1B83-D969-47C7-BB9E-943AE30C4876}" type="datetimeFigureOut">
              <a:rPr kumimoji="1" lang="ja-JP" altLang="en-US" smtClean="0"/>
              <a:t>2025/7/28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E12BCF2-B994-43A8-AE8F-ADCA44ADE0B3}" type="slidenum">
              <a:rPr kumimoji="1" lang="ja-JP" altLang="en-US" smtClean="0"/>
              <a:t>‹#›</a:t>
            </a:fld>
            <a:endParaRPr kumimoji="1" lang="ja-JP" altLang="en-US"/>
          </a:p>
        </p:txBody>
      </p:sp>
    </p:spTree>
    <p:extLst>
      <p:ext uri="{BB962C8B-B14F-4D97-AF65-F5344CB8AC3E}">
        <p14:creationId xmlns:p14="http://schemas.microsoft.com/office/powerpoint/2010/main" val="3189686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5086F4-7BFF-4AA0-91CC-4A1158D8687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E420730-3949-4AB7-A694-6FC9C3B3D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555577-2240-4E6A-A88F-DEAC06A70A99}"/>
              </a:ext>
            </a:extLst>
          </p:cNvPr>
          <p:cNvSpPr>
            <a:spLocks noGrp="1"/>
          </p:cNvSpPr>
          <p:nvPr>
            <p:ph type="dt" sz="half" idx="10"/>
          </p:nvPr>
        </p:nvSpPr>
        <p:spPr/>
        <p:txBody>
          <a:bodyPr/>
          <a:lstStyle/>
          <a:p>
            <a:fld id="{512A073F-AE82-4926-9219-4162D402F686}" type="datetimeFigureOut">
              <a:rPr kumimoji="1" lang="ja-JP" altLang="en-US" smtClean="0"/>
              <a:t>2025/7/28</a:t>
            </a:fld>
            <a:endParaRPr kumimoji="1" lang="ja-JP" altLang="en-US"/>
          </a:p>
        </p:txBody>
      </p:sp>
      <p:sp>
        <p:nvSpPr>
          <p:cNvPr id="5" name="フッター プレースホルダー 4">
            <a:extLst>
              <a:ext uri="{FF2B5EF4-FFF2-40B4-BE49-F238E27FC236}">
                <a16:creationId xmlns:a16="http://schemas.microsoft.com/office/drawing/2014/main" id="{72F1F6C8-180F-4EB2-AC92-F177A2EB10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1248A0-0963-43CB-AF4E-F2F1821541F4}"/>
              </a:ext>
            </a:extLst>
          </p:cNvPr>
          <p:cNvSpPr>
            <a:spLocks noGrp="1"/>
          </p:cNvSpPr>
          <p:nvPr>
            <p:ph type="sldNum" sz="quarter" idx="12"/>
          </p:nvPr>
        </p:nvSpPr>
        <p:spPr/>
        <p:txBody>
          <a:bodyPr/>
          <a:lstStyle/>
          <a:p>
            <a:fld id="{9562D7B2-30A4-4C4E-B041-CC4A9D8D0139}" type="slidenum">
              <a:rPr kumimoji="1" lang="ja-JP" altLang="en-US" smtClean="0"/>
              <a:t>‹#›</a:t>
            </a:fld>
            <a:endParaRPr kumimoji="1" lang="ja-JP" altLang="en-US"/>
          </a:p>
        </p:txBody>
      </p:sp>
    </p:spTree>
    <p:extLst>
      <p:ext uri="{BB962C8B-B14F-4D97-AF65-F5344CB8AC3E}">
        <p14:creationId xmlns:p14="http://schemas.microsoft.com/office/powerpoint/2010/main" val="311213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333B00-FA09-46B1-B545-E6E0E9D6614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F2598D-2143-49BF-93FB-0F3F2FD0821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CFA956-2EBC-4093-A81D-296F58632116}"/>
              </a:ext>
            </a:extLst>
          </p:cNvPr>
          <p:cNvSpPr>
            <a:spLocks noGrp="1"/>
          </p:cNvSpPr>
          <p:nvPr>
            <p:ph type="dt" sz="half" idx="10"/>
          </p:nvPr>
        </p:nvSpPr>
        <p:spPr/>
        <p:txBody>
          <a:bodyPr/>
          <a:lstStyle/>
          <a:p>
            <a:fld id="{512A073F-AE82-4926-9219-4162D402F686}" type="datetimeFigureOut">
              <a:rPr kumimoji="1" lang="ja-JP" altLang="en-US" smtClean="0"/>
              <a:t>2025/7/28</a:t>
            </a:fld>
            <a:endParaRPr kumimoji="1" lang="ja-JP" altLang="en-US"/>
          </a:p>
        </p:txBody>
      </p:sp>
      <p:sp>
        <p:nvSpPr>
          <p:cNvPr id="5" name="フッター プレースホルダー 4">
            <a:extLst>
              <a:ext uri="{FF2B5EF4-FFF2-40B4-BE49-F238E27FC236}">
                <a16:creationId xmlns:a16="http://schemas.microsoft.com/office/drawing/2014/main" id="{6B122EA7-B86E-4420-84F4-32248E505B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42F8B6-E827-459B-8380-3EF5635704E3}"/>
              </a:ext>
            </a:extLst>
          </p:cNvPr>
          <p:cNvSpPr>
            <a:spLocks noGrp="1"/>
          </p:cNvSpPr>
          <p:nvPr>
            <p:ph type="sldNum" sz="quarter" idx="12"/>
          </p:nvPr>
        </p:nvSpPr>
        <p:spPr/>
        <p:txBody>
          <a:bodyPr/>
          <a:lstStyle/>
          <a:p>
            <a:fld id="{9562D7B2-30A4-4C4E-B041-CC4A9D8D0139}" type="slidenum">
              <a:rPr kumimoji="1" lang="ja-JP" altLang="en-US" smtClean="0"/>
              <a:t>‹#›</a:t>
            </a:fld>
            <a:endParaRPr kumimoji="1" lang="ja-JP" altLang="en-US"/>
          </a:p>
        </p:txBody>
      </p:sp>
    </p:spTree>
    <p:extLst>
      <p:ext uri="{BB962C8B-B14F-4D97-AF65-F5344CB8AC3E}">
        <p14:creationId xmlns:p14="http://schemas.microsoft.com/office/powerpoint/2010/main" val="95011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62F2CF1-D162-4802-8636-30559E28C10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8C26B6-0FB5-4E74-A416-28346160B87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E5CFE2-99FD-4695-B6A1-D0C6459C779E}"/>
              </a:ext>
            </a:extLst>
          </p:cNvPr>
          <p:cNvSpPr>
            <a:spLocks noGrp="1"/>
          </p:cNvSpPr>
          <p:nvPr>
            <p:ph type="dt" sz="half" idx="10"/>
          </p:nvPr>
        </p:nvSpPr>
        <p:spPr/>
        <p:txBody>
          <a:bodyPr/>
          <a:lstStyle/>
          <a:p>
            <a:fld id="{512A073F-AE82-4926-9219-4162D402F686}" type="datetimeFigureOut">
              <a:rPr kumimoji="1" lang="ja-JP" altLang="en-US" smtClean="0"/>
              <a:t>2025/7/28</a:t>
            </a:fld>
            <a:endParaRPr kumimoji="1" lang="ja-JP" altLang="en-US"/>
          </a:p>
        </p:txBody>
      </p:sp>
      <p:sp>
        <p:nvSpPr>
          <p:cNvPr id="5" name="フッター プレースホルダー 4">
            <a:extLst>
              <a:ext uri="{FF2B5EF4-FFF2-40B4-BE49-F238E27FC236}">
                <a16:creationId xmlns:a16="http://schemas.microsoft.com/office/drawing/2014/main" id="{CD855E29-6B06-4131-BFE7-05E6726C29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0DCF7C-D250-4CD3-AD36-CAEA7C3BA071}"/>
              </a:ext>
            </a:extLst>
          </p:cNvPr>
          <p:cNvSpPr>
            <a:spLocks noGrp="1"/>
          </p:cNvSpPr>
          <p:nvPr>
            <p:ph type="sldNum" sz="quarter" idx="12"/>
          </p:nvPr>
        </p:nvSpPr>
        <p:spPr/>
        <p:txBody>
          <a:bodyPr/>
          <a:lstStyle/>
          <a:p>
            <a:fld id="{9562D7B2-30A4-4C4E-B041-CC4A9D8D0139}" type="slidenum">
              <a:rPr kumimoji="1" lang="ja-JP" altLang="en-US" smtClean="0"/>
              <a:t>‹#›</a:t>
            </a:fld>
            <a:endParaRPr kumimoji="1" lang="ja-JP" altLang="en-US"/>
          </a:p>
        </p:txBody>
      </p:sp>
    </p:spTree>
    <p:extLst>
      <p:ext uri="{BB962C8B-B14F-4D97-AF65-F5344CB8AC3E}">
        <p14:creationId xmlns:p14="http://schemas.microsoft.com/office/powerpoint/2010/main" val="3834279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29DCD2A3-9E20-4B30-BA3E-2D4D0C0EEE17}"/>
              </a:ext>
            </a:extLst>
          </p:cNvPr>
          <p:cNvSpPr>
            <a:spLocks noGrp="1"/>
          </p:cNvSpPr>
          <p:nvPr>
            <p:ph type="dt" sz="half" idx="10"/>
          </p:nvPr>
        </p:nvSpPr>
        <p:spPr/>
        <p:txBody>
          <a:bodyPr/>
          <a:lstStyle/>
          <a:p>
            <a:fld id="{512A073F-AE82-4926-9219-4162D402F686}" type="datetimeFigureOut">
              <a:rPr kumimoji="1" lang="ja-JP" altLang="en-US" smtClean="0"/>
              <a:t>2025/7/28</a:t>
            </a:fld>
            <a:endParaRPr kumimoji="1" lang="ja-JP" altLang="en-US"/>
          </a:p>
        </p:txBody>
      </p:sp>
      <p:sp>
        <p:nvSpPr>
          <p:cNvPr id="4" name="フッター プレースホルダー 3">
            <a:extLst>
              <a:ext uri="{FF2B5EF4-FFF2-40B4-BE49-F238E27FC236}">
                <a16:creationId xmlns:a16="http://schemas.microsoft.com/office/drawing/2014/main" id="{8451CE5F-0811-4364-AA98-AFF5C426EC5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5CA9AE6-112C-49ED-9540-9BC0B7CD62CC}"/>
              </a:ext>
            </a:extLst>
          </p:cNvPr>
          <p:cNvSpPr>
            <a:spLocks noGrp="1"/>
          </p:cNvSpPr>
          <p:nvPr>
            <p:ph type="sldNum" sz="quarter" idx="12"/>
          </p:nvPr>
        </p:nvSpPr>
        <p:spPr/>
        <p:txBody>
          <a:bodyPr/>
          <a:lstStyle/>
          <a:p>
            <a:fld id="{9562D7B2-30A4-4C4E-B041-CC4A9D8D0139}" type="slidenum">
              <a:rPr kumimoji="1" lang="ja-JP" altLang="en-US" smtClean="0"/>
              <a:t>‹#›</a:t>
            </a:fld>
            <a:endParaRPr kumimoji="1" lang="ja-JP" altLang="en-US"/>
          </a:p>
        </p:txBody>
      </p:sp>
    </p:spTree>
    <p:extLst>
      <p:ext uri="{BB962C8B-B14F-4D97-AF65-F5344CB8AC3E}">
        <p14:creationId xmlns:p14="http://schemas.microsoft.com/office/powerpoint/2010/main" val="52397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0E3697-8DEE-4EA4-9F17-1240EB257A83}"/>
              </a:ext>
            </a:extLst>
          </p:cNvPr>
          <p:cNvSpPr>
            <a:spLocks noGrp="1"/>
          </p:cNvSpPr>
          <p:nvPr>
            <p:ph type="ctrTitle" hasCustomPrompt="1"/>
          </p:nvPr>
        </p:nvSpPr>
        <p:spPr>
          <a:xfrm>
            <a:off x="556848" y="441326"/>
            <a:ext cx="11078308" cy="519108"/>
          </a:xfrm>
          <a:prstGeom prst="rect">
            <a:avLst/>
          </a:prstGeom>
        </p:spPr>
        <p:txBody>
          <a:bodyPr lIns="77925" tIns="38963" rIns="77925" bIns="38963" anchor="t"/>
          <a:lstStyle>
            <a:lvl1pPr algn="l">
              <a:defRPr sz="2600" b="1">
                <a:solidFill>
                  <a:schemeClr val="accent5"/>
                </a:solidFill>
                <a:latin typeface="+mn-ea"/>
                <a:ea typeface="+mn-ea"/>
              </a:defRPr>
            </a:lvl1pPr>
          </a:lstStyle>
          <a:p>
            <a:r>
              <a:rPr lang="ja-JP" altLang="en-US" dirty="0"/>
              <a:t>大タイトル</a:t>
            </a:r>
            <a:endParaRPr lang="en-GB" dirty="0"/>
          </a:p>
        </p:txBody>
      </p:sp>
      <p:sp>
        <p:nvSpPr>
          <p:cNvPr id="3" name="Text Placeholder 2">
            <a:extLst>
              <a:ext uri="{FF2B5EF4-FFF2-40B4-BE49-F238E27FC236}">
                <a16:creationId xmlns:a16="http://schemas.microsoft.com/office/drawing/2014/main" id="{02C5D775-726C-456A-B561-9E010D212B99}"/>
              </a:ext>
            </a:extLst>
          </p:cNvPr>
          <p:cNvSpPr>
            <a:spLocks noGrp="1"/>
          </p:cNvSpPr>
          <p:nvPr>
            <p:ph type="body" sz="quarter" idx="10" hasCustomPrompt="1"/>
          </p:nvPr>
        </p:nvSpPr>
        <p:spPr>
          <a:xfrm>
            <a:off x="556848" y="2119185"/>
            <a:ext cx="11078308" cy="4273379"/>
          </a:xfrm>
          <a:prstGeom prst="rect">
            <a:avLst/>
          </a:prstGeom>
        </p:spPr>
        <p:txBody>
          <a:bodyPr lIns="77925" tIns="38963" rIns="77925" bIns="38963"/>
          <a:lstStyle>
            <a:lvl1pPr marL="0" indent="0">
              <a:buNone/>
              <a:defRPr sz="1625">
                <a:latin typeface="+mn-ea"/>
                <a:ea typeface="+mn-ea"/>
              </a:defRPr>
            </a:lvl1pPr>
          </a:lstStyle>
          <a:p>
            <a:pPr lvl="0"/>
            <a:r>
              <a:rPr lang="ja-JP" altLang="en-US" dirty="0"/>
              <a:t>本文</a:t>
            </a:r>
            <a:endParaRPr lang="en-GB" dirty="0"/>
          </a:p>
        </p:txBody>
      </p:sp>
      <p:sp>
        <p:nvSpPr>
          <p:cNvPr id="9" name="Text Placeholder 8">
            <a:extLst>
              <a:ext uri="{FF2B5EF4-FFF2-40B4-BE49-F238E27FC236}">
                <a16:creationId xmlns:a16="http://schemas.microsoft.com/office/drawing/2014/main" id="{C62CB70A-C36C-4A9B-AE2F-B2FE9DD4591C}"/>
              </a:ext>
            </a:extLst>
          </p:cNvPr>
          <p:cNvSpPr>
            <a:spLocks noGrp="1"/>
          </p:cNvSpPr>
          <p:nvPr>
            <p:ph type="body" sz="quarter" idx="11" hasCustomPrompt="1"/>
          </p:nvPr>
        </p:nvSpPr>
        <p:spPr>
          <a:xfrm>
            <a:off x="556848" y="1600202"/>
            <a:ext cx="11078308" cy="519113"/>
          </a:xfrm>
          <a:prstGeom prst="rect">
            <a:avLst/>
          </a:prstGeom>
        </p:spPr>
        <p:txBody>
          <a:bodyPr lIns="77925" tIns="38963" rIns="77925" bIns="38963"/>
          <a:lstStyle>
            <a:lvl1pPr marL="0" indent="0">
              <a:buNone/>
              <a:defRPr sz="1842" b="1">
                <a:latin typeface="+mn-ea"/>
                <a:ea typeface="+mn-ea"/>
              </a:defRPr>
            </a:lvl1pPr>
          </a:lstStyle>
          <a:p>
            <a:pPr lvl="0"/>
            <a:r>
              <a:rPr lang="ja-JP" altLang="en-US" dirty="0"/>
              <a:t>見出しタイトル</a:t>
            </a:r>
            <a:endParaRPr lang="en-GB" dirty="0"/>
          </a:p>
        </p:txBody>
      </p:sp>
    </p:spTree>
    <p:extLst>
      <p:ext uri="{BB962C8B-B14F-4D97-AF65-F5344CB8AC3E}">
        <p14:creationId xmlns:p14="http://schemas.microsoft.com/office/powerpoint/2010/main" val="263004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0E3697-8DEE-4EA4-9F17-1240EB257A83}"/>
              </a:ext>
            </a:extLst>
          </p:cNvPr>
          <p:cNvSpPr>
            <a:spLocks noGrp="1"/>
          </p:cNvSpPr>
          <p:nvPr>
            <p:ph type="ctrTitle" hasCustomPrompt="1"/>
          </p:nvPr>
        </p:nvSpPr>
        <p:spPr>
          <a:xfrm>
            <a:off x="556848" y="441326"/>
            <a:ext cx="11078308" cy="519108"/>
          </a:xfrm>
          <a:prstGeom prst="rect">
            <a:avLst/>
          </a:prstGeom>
        </p:spPr>
        <p:txBody>
          <a:bodyPr lIns="77925" tIns="38963" rIns="77925" bIns="38963" anchor="t"/>
          <a:lstStyle>
            <a:lvl1pPr algn="l">
              <a:defRPr sz="2600" b="1">
                <a:solidFill>
                  <a:schemeClr val="accent5"/>
                </a:solidFill>
                <a:latin typeface="+mn-ea"/>
                <a:ea typeface="+mn-ea"/>
              </a:defRPr>
            </a:lvl1pPr>
          </a:lstStyle>
          <a:p>
            <a:r>
              <a:rPr lang="ja-JP" altLang="en-US" dirty="0"/>
              <a:t>大タイトル</a:t>
            </a:r>
            <a:endParaRPr lang="en-GB" dirty="0"/>
          </a:p>
        </p:txBody>
      </p:sp>
      <p:sp>
        <p:nvSpPr>
          <p:cNvPr id="3" name="Text Placeholder 2">
            <a:extLst>
              <a:ext uri="{FF2B5EF4-FFF2-40B4-BE49-F238E27FC236}">
                <a16:creationId xmlns:a16="http://schemas.microsoft.com/office/drawing/2014/main" id="{02C5D775-726C-456A-B561-9E010D212B99}"/>
              </a:ext>
            </a:extLst>
          </p:cNvPr>
          <p:cNvSpPr>
            <a:spLocks noGrp="1"/>
          </p:cNvSpPr>
          <p:nvPr>
            <p:ph type="body" sz="quarter" idx="10" hasCustomPrompt="1"/>
          </p:nvPr>
        </p:nvSpPr>
        <p:spPr>
          <a:xfrm>
            <a:off x="556848" y="2119185"/>
            <a:ext cx="11078308" cy="4273379"/>
          </a:xfrm>
          <a:prstGeom prst="rect">
            <a:avLst/>
          </a:prstGeom>
        </p:spPr>
        <p:txBody>
          <a:bodyPr lIns="77925" tIns="38963" rIns="77925" bIns="38963"/>
          <a:lstStyle>
            <a:lvl1pPr marL="0" indent="0">
              <a:buNone/>
              <a:defRPr sz="1625">
                <a:latin typeface="+mn-ea"/>
                <a:ea typeface="+mn-ea"/>
              </a:defRPr>
            </a:lvl1pPr>
          </a:lstStyle>
          <a:p>
            <a:pPr lvl="0"/>
            <a:r>
              <a:rPr lang="ja-JP" altLang="en-US" dirty="0"/>
              <a:t>本文</a:t>
            </a:r>
            <a:endParaRPr lang="en-GB" dirty="0"/>
          </a:p>
        </p:txBody>
      </p:sp>
      <p:sp>
        <p:nvSpPr>
          <p:cNvPr id="9" name="Text Placeholder 8">
            <a:extLst>
              <a:ext uri="{FF2B5EF4-FFF2-40B4-BE49-F238E27FC236}">
                <a16:creationId xmlns:a16="http://schemas.microsoft.com/office/drawing/2014/main" id="{C62CB70A-C36C-4A9B-AE2F-B2FE9DD4591C}"/>
              </a:ext>
            </a:extLst>
          </p:cNvPr>
          <p:cNvSpPr>
            <a:spLocks noGrp="1"/>
          </p:cNvSpPr>
          <p:nvPr>
            <p:ph type="body" sz="quarter" idx="11" hasCustomPrompt="1"/>
          </p:nvPr>
        </p:nvSpPr>
        <p:spPr>
          <a:xfrm>
            <a:off x="556848" y="1600202"/>
            <a:ext cx="11078308" cy="519113"/>
          </a:xfrm>
          <a:prstGeom prst="rect">
            <a:avLst/>
          </a:prstGeom>
        </p:spPr>
        <p:txBody>
          <a:bodyPr lIns="77925" tIns="38963" rIns="77925" bIns="38963"/>
          <a:lstStyle>
            <a:lvl1pPr marL="0" indent="0">
              <a:buNone/>
              <a:defRPr sz="1842" b="1">
                <a:latin typeface="+mn-ea"/>
                <a:ea typeface="+mn-ea"/>
              </a:defRPr>
            </a:lvl1pPr>
          </a:lstStyle>
          <a:p>
            <a:pPr lvl="0"/>
            <a:r>
              <a:rPr lang="ja-JP" altLang="en-US" dirty="0"/>
              <a:t>見出しタイトル</a:t>
            </a:r>
            <a:endParaRPr lang="en-GB" dirty="0"/>
          </a:p>
        </p:txBody>
      </p:sp>
    </p:spTree>
    <p:extLst>
      <p:ext uri="{BB962C8B-B14F-4D97-AF65-F5344CB8AC3E}">
        <p14:creationId xmlns:p14="http://schemas.microsoft.com/office/powerpoint/2010/main" val="2241534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0E3697-8DEE-4EA4-9F17-1240EB257A83}"/>
              </a:ext>
            </a:extLst>
          </p:cNvPr>
          <p:cNvSpPr>
            <a:spLocks noGrp="1"/>
          </p:cNvSpPr>
          <p:nvPr>
            <p:ph type="ctrTitle" hasCustomPrompt="1"/>
          </p:nvPr>
        </p:nvSpPr>
        <p:spPr>
          <a:xfrm>
            <a:off x="556866" y="441327"/>
            <a:ext cx="11078308" cy="519108"/>
          </a:xfrm>
          <a:prstGeom prst="rect">
            <a:avLst/>
          </a:prstGeom>
        </p:spPr>
        <p:txBody>
          <a:bodyPr anchor="t"/>
          <a:lstStyle>
            <a:lvl1pPr algn="l">
              <a:defRPr sz="1939">
                <a:latin typeface="Meiryo" panose="020B0604030504040204" pitchFamily="34" charset="-128"/>
                <a:ea typeface="Meiryo" panose="020B0604030504040204" pitchFamily="34" charset="-128"/>
              </a:defRPr>
            </a:lvl1pPr>
          </a:lstStyle>
          <a:p>
            <a:r>
              <a:rPr lang="ja-JP" altLang="en-US" dirty="0"/>
              <a:t>大タイトル</a:t>
            </a:r>
            <a:endParaRPr lang="en-GB" dirty="0"/>
          </a:p>
        </p:txBody>
      </p:sp>
      <p:sp>
        <p:nvSpPr>
          <p:cNvPr id="3" name="Text Placeholder 2">
            <a:extLst>
              <a:ext uri="{FF2B5EF4-FFF2-40B4-BE49-F238E27FC236}">
                <a16:creationId xmlns:a16="http://schemas.microsoft.com/office/drawing/2014/main" id="{02C5D775-726C-456A-B561-9E010D212B99}"/>
              </a:ext>
            </a:extLst>
          </p:cNvPr>
          <p:cNvSpPr>
            <a:spLocks noGrp="1"/>
          </p:cNvSpPr>
          <p:nvPr>
            <p:ph type="body" sz="quarter" idx="10" hasCustomPrompt="1"/>
          </p:nvPr>
        </p:nvSpPr>
        <p:spPr>
          <a:xfrm>
            <a:off x="556862" y="2119184"/>
            <a:ext cx="5158153" cy="2057400"/>
          </a:xfrm>
          <a:prstGeom prst="rect">
            <a:avLst/>
          </a:prstGeom>
        </p:spPr>
        <p:txBody>
          <a:bodyPr/>
          <a:lstStyle>
            <a:lvl1pPr marL="0" indent="0">
              <a:buNone/>
              <a:defRPr sz="1292">
                <a:latin typeface="Meiryo UI" panose="020B0604030504040204" pitchFamily="34" charset="-128"/>
                <a:ea typeface="Meiryo UI" panose="020B0604030504040204" pitchFamily="34" charset="-128"/>
              </a:defRPr>
            </a:lvl1pPr>
          </a:lstStyle>
          <a:p>
            <a:pPr lvl="0"/>
            <a:r>
              <a:rPr lang="ja-JP" altLang="en-US" dirty="0"/>
              <a:t>本文</a:t>
            </a:r>
            <a:endParaRPr lang="en-GB" dirty="0"/>
          </a:p>
        </p:txBody>
      </p:sp>
      <p:sp>
        <p:nvSpPr>
          <p:cNvPr id="9" name="Text Placeholder 8">
            <a:extLst>
              <a:ext uri="{FF2B5EF4-FFF2-40B4-BE49-F238E27FC236}">
                <a16:creationId xmlns:a16="http://schemas.microsoft.com/office/drawing/2014/main" id="{C62CB70A-C36C-4A9B-AE2F-B2FE9DD4591C}"/>
              </a:ext>
            </a:extLst>
          </p:cNvPr>
          <p:cNvSpPr>
            <a:spLocks noGrp="1"/>
          </p:cNvSpPr>
          <p:nvPr>
            <p:ph type="body" sz="quarter" idx="11" hasCustomPrompt="1"/>
          </p:nvPr>
        </p:nvSpPr>
        <p:spPr>
          <a:xfrm>
            <a:off x="556862" y="1600216"/>
            <a:ext cx="5158153" cy="519113"/>
          </a:xfrm>
          <a:prstGeom prst="rect">
            <a:avLst/>
          </a:prstGeom>
        </p:spPr>
        <p:txBody>
          <a:bodyPr/>
          <a:lstStyle>
            <a:lvl1pPr marL="0" indent="0">
              <a:buNone/>
              <a:defRPr sz="1477" b="1">
                <a:latin typeface="Meiryo" panose="020B0604030504040204" pitchFamily="34" charset="-128"/>
                <a:ea typeface="Meiryo" panose="020B0604030504040204" pitchFamily="34" charset="-128"/>
              </a:defRPr>
            </a:lvl1pPr>
          </a:lstStyle>
          <a:p>
            <a:pPr lvl="0"/>
            <a:r>
              <a:rPr lang="ja-JP" altLang="en-US" dirty="0"/>
              <a:t>見出しタイトル</a:t>
            </a:r>
            <a:endParaRPr lang="en-GB" dirty="0"/>
          </a:p>
        </p:txBody>
      </p:sp>
    </p:spTree>
    <p:extLst>
      <p:ext uri="{BB962C8B-B14F-4D97-AF65-F5344CB8AC3E}">
        <p14:creationId xmlns:p14="http://schemas.microsoft.com/office/powerpoint/2010/main" val="3417371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240CB61F-9D3D-4D45-A35D-C339EF64E7A8}"/>
              </a:ext>
            </a:extLst>
          </p:cNvPr>
          <p:cNvSpPr>
            <a:spLocks noGrp="1"/>
          </p:cNvSpPr>
          <p:nvPr>
            <p:ph type="dt" sz="half" idx="10"/>
          </p:nvPr>
        </p:nvSpPr>
        <p:spPr>
          <a:xfrm>
            <a:off x="838200" y="6356351"/>
            <a:ext cx="2743200" cy="36618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a:extLst>
              <a:ext uri="{FF2B5EF4-FFF2-40B4-BE49-F238E27FC236}">
                <a16:creationId xmlns:a16="http://schemas.microsoft.com/office/drawing/2014/main" id="{862F3E8E-3CD3-467A-82BC-355246FB3C71}"/>
              </a:ext>
            </a:extLst>
          </p:cNvPr>
          <p:cNvSpPr>
            <a:spLocks noGrp="1"/>
          </p:cNvSpPr>
          <p:nvPr>
            <p:ph type="ftr" sz="quarter" idx="11"/>
          </p:nvPr>
        </p:nvSpPr>
        <p:spPr>
          <a:xfrm>
            <a:off x="4038600" y="6356351"/>
            <a:ext cx="4114800" cy="366183"/>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1EB74815-5E75-4197-9993-CFF957EE62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AFC50-0B1D-4B52-97F4-7522BA0EF180}"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5013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73C116-937E-43FA-BE14-CB58F47101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18B7B4-A424-4EBA-93F9-A0352B42616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D37D6A-1483-4D9A-A9EB-B150413F0404}"/>
              </a:ext>
            </a:extLst>
          </p:cNvPr>
          <p:cNvSpPr>
            <a:spLocks noGrp="1"/>
          </p:cNvSpPr>
          <p:nvPr>
            <p:ph type="dt" sz="half" idx="10"/>
          </p:nvPr>
        </p:nvSpPr>
        <p:spPr/>
        <p:txBody>
          <a:bodyPr/>
          <a:lstStyle/>
          <a:p>
            <a:fld id="{512A073F-AE82-4926-9219-4162D402F686}" type="datetimeFigureOut">
              <a:rPr kumimoji="1" lang="ja-JP" altLang="en-US" smtClean="0"/>
              <a:t>2025/7/28</a:t>
            </a:fld>
            <a:endParaRPr kumimoji="1" lang="ja-JP" altLang="en-US"/>
          </a:p>
        </p:txBody>
      </p:sp>
      <p:sp>
        <p:nvSpPr>
          <p:cNvPr id="5" name="フッター プレースホルダー 4">
            <a:extLst>
              <a:ext uri="{FF2B5EF4-FFF2-40B4-BE49-F238E27FC236}">
                <a16:creationId xmlns:a16="http://schemas.microsoft.com/office/drawing/2014/main" id="{8AF98D11-8B0A-4ED4-B8F4-A8E3713847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9BE225-681A-4FA3-BD1C-0FD87539C3A8}"/>
              </a:ext>
            </a:extLst>
          </p:cNvPr>
          <p:cNvSpPr>
            <a:spLocks noGrp="1"/>
          </p:cNvSpPr>
          <p:nvPr>
            <p:ph type="sldNum" sz="quarter" idx="12"/>
          </p:nvPr>
        </p:nvSpPr>
        <p:spPr/>
        <p:txBody>
          <a:bodyPr/>
          <a:lstStyle/>
          <a:p>
            <a:fld id="{9562D7B2-30A4-4C4E-B041-CC4A9D8D0139}" type="slidenum">
              <a:rPr kumimoji="1" lang="ja-JP" altLang="en-US" smtClean="0"/>
              <a:t>‹#›</a:t>
            </a:fld>
            <a:endParaRPr kumimoji="1" lang="ja-JP" altLang="en-US"/>
          </a:p>
        </p:txBody>
      </p:sp>
    </p:spTree>
    <p:extLst>
      <p:ext uri="{BB962C8B-B14F-4D97-AF65-F5344CB8AC3E}">
        <p14:creationId xmlns:p14="http://schemas.microsoft.com/office/powerpoint/2010/main" val="235472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68C0B2-E589-4A9E-9BA9-DD33A9DDC0C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F32D144-6CF1-491F-A312-31A3B7543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F3D8377-AB09-4D8E-9ECA-FB90483B0CF2}"/>
              </a:ext>
            </a:extLst>
          </p:cNvPr>
          <p:cNvSpPr>
            <a:spLocks noGrp="1"/>
          </p:cNvSpPr>
          <p:nvPr>
            <p:ph type="dt" sz="half" idx="10"/>
          </p:nvPr>
        </p:nvSpPr>
        <p:spPr/>
        <p:txBody>
          <a:bodyPr/>
          <a:lstStyle/>
          <a:p>
            <a:fld id="{512A073F-AE82-4926-9219-4162D402F686}" type="datetimeFigureOut">
              <a:rPr kumimoji="1" lang="ja-JP" altLang="en-US" smtClean="0"/>
              <a:t>2025/7/28</a:t>
            </a:fld>
            <a:endParaRPr kumimoji="1" lang="ja-JP" altLang="en-US"/>
          </a:p>
        </p:txBody>
      </p:sp>
      <p:sp>
        <p:nvSpPr>
          <p:cNvPr id="5" name="フッター プレースホルダー 4">
            <a:extLst>
              <a:ext uri="{FF2B5EF4-FFF2-40B4-BE49-F238E27FC236}">
                <a16:creationId xmlns:a16="http://schemas.microsoft.com/office/drawing/2014/main" id="{514A888F-64E4-47FF-B6D5-B5AD65F959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5A1D6B-70C7-45A2-9456-1FDFA5BEFAFE}"/>
              </a:ext>
            </a:extLst>
          </p:cNvPr>
          <p:cNvSpPr>
            <a:spLocks noGrp="1"/>
          </p:cNvSpPr>
          <p:nvPr>
            <p:ph type="sldNum" sz="quarter" idx="12"/>
          </p:nvPr>
        </p:nvSpPr>
        <p:spPr/>
        <p:txBody>
          <a:bodyPr/>
          <a:lstStyle/>
          <a:p>
            <a:fld id="{9562D7B2-30A4-4C4E-B041-CC4A9D8D0139}" type="slidenum">
              <a:rPr kumimoji="1" lang="ja-JP" altLang="en-US" smtClean="0"/>
              <a:t>‹#›</a:t>
            </a:fld>
            <a:endParaRPr kumimoji="1" lang="ja-JP" altLang="en-US"/>
          </a:p>
        </p:txBody>
      </p:sp>
    </p:spTree>
    <p:extLst>
      <p:ext uri="{BB962C8B-B14F-4D97-AF65-F5344CB8AC3E}">
        <p14:creationId xmlns:p14="http://schemas.microsoft.com/office/powerpoint/2010/main" val="338945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A46BA1-8AD3-46C1-9B7A-1BD39C303D1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D461DB6-DDE2-4D51-A045-251F0B5BFBF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AA06012-435D-41B4-89D6-9440887C6B5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C5ADC30-6AA1-4298-BF6E-BAD2ABAB25BD}"/>
              </a:ext>
            </a:extLst>
          </p:cNvPr>
          <p:cNvSpPr>
            <a:spLocks noGrp="1"/>
          </p:cNvSpPr>
          <p:nvPr>
            <p:ph type="dt" sz="half" idx="10"/>
          </p:nvPr>
        </p:nvSpPr>
        <p:spPr/>
        <p:txBody>
          <a:bodyPr/>
          <a:lstStyle/>
          <a:p>
            <a:fld id="{512A073F-AE82-4926-9219-4162D402F686}" type="datetimeFigureOut">
              <a:rPr kumimoji="1" lang="ja-JP" altLang="en-US" smtClean="0"/>
              <a:t>2025/7/28</a:t>
            </a:fld>
            <a:endParaRPr kumimoji="1" lang="ja-JP" altLang="en-US"/>
          </a:p>
        </p:txBody>
      </p:sp>
      <p:sp>
        <p:nvSpPr>
          <p:cNvPr id="6" name="フッター プレースホルダー 5">
            <a:extLst>
              <a:ext uri="{FF2B5EF4-FFF2-40B4-BE49-F238E27FC236}">
                <a16:creationId xmlns:a16="http://schemas.microsoft.com/office/drawing/2014/main" id="{EFC6CD05-5E18-48D3-893D-9019580FEA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E7CFF6-CF43-4C89-B157-B61DB6B99B34}"/>
              </a:ext>
            </a:extLst>
          </p:cNvPr>
          <p:cNvSpPr>
            <a:spLocks noGrp="1"/>
          </p:cNvSpPr>
          <p:nvPr>
            <p:ph type="sldNum" sz="quarter" idx="12"/>
          </p:nvPr>
        </p:nvSpPr>
        <p:spPr/>
        <p:txBody>
          <a:bodyPr/>
          <a:lstStyle/>
          <a:p>
            <a:fld id="{9562D7B2-30A4-4C4E-B041-CC4A9D8D0139}" type="slidenum">
              <a:rPr kumimoji="1" lang="ja-JP" altLang="en-US" smtClean="0"/>
              <a:t>‹#›</a:t>
            </a:fld>
            <a:endParaRPr kumimoji="1" lang="ja-JP" altLang="en-US"/>
          </a:p>
        </p:txBody>
      </p:sp>
    </p:spTree>
    <p:extLst>
      <p:ext uri="{BB962C8B-B14F-4D97-AF65-F5344CB8AC3E}">
        <p14:creationId xmlns:p14="http://schemas.microsoft.com/office/powerpoint/2010/main" val="79758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BCCC8E-CCC9-4B0C-8DD5-0846BFB1078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5AF979B-0A6C-4BEC-95E3-D96A3532AA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678957B-88EE-4B60-98E9-14398061F44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12B5E12-89EF-4425-9EB3-65005DFBE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050801-D155-49D3-9F28-839E4D78DEC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42851A4-A1CF-4C81-ABE7-07A6BD204DFA}"/>
              </a:ext>
            </a:extLst>
          </p:cNvPr>
          <p:cNvSpPr>
            <a:spLocks noGrp="1"/>
          </p:cNvSpPr>
          <p:nvPr>
            <p:ph type="dt" sz="half" idx="10"/>
          </p:nvPr>
        </p:nvSpPr>
        <p:spPr/>
        <p:txBody>
          <a:bodyPr/>
          <a:lstStyle/>
          <a:p>
            <a:fld id="{512A073F-AE82-4926-9219-4162D402F686}" type="datetimeFigureOut">
              <a:rPr kumimoji="1" lang="ja-JP" altLang="en-US" smtClean="0"/>
              <a:t>2025/7/28</a:t>
            </a:fld>
            <a:endParaRPr kumimoji="1" lang="ja-JP" altLang="en-US"/>
          </a:p>
        </p:txBody>
      </p:sp>
      <p:sp>
        <p:nvSpPr>
          <p:cNvPr id="8" name="フッター プレースホルダー 7">
            <a:extLst>
              <a:ext uri="{FF2B5EF4-FFF2-40B4-BE49-F238E27FC236}">
                <a16:creationId xmlns:a16="http://schemas.microsoft.com/office/drawing/2014/main" id="{A4094337-4B83-4852-94E5-6E721AAA5DE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82AB2F2-9FCC-4AB9-8B4E-760445F3A6B9}"/>
              </a:ext>
            </a:extLst>
          </p:cNvPr>
          <p:cNvSpPr>
            <a:spLocks noGrp="1"/>
          </p:cNvSpPr>
          <p:nvPr>
            <p:ph type="sldNum" sz="quarter" idx="12"/>
          </p:nvPr>
        </p:nvSpPr>
        <p:spPr/>
        <p:txBody>
          <a:bodyPr/>
          <a:lstStyle/>
          <a:p>
            <a:fld id="{9562D7B2-30A4-4C4E-B041-CC4A9D8D0139}" type="slidenum">
              <a:rPr kumimoji="1" lang="ja-JP" altLang="en-US" smtClean="0"/>
              <a:t>‹#›</a:t>
            </a:fld>
            <a:endParaRPr kumimoji="1" lang="ja-JP" altLang="en-US"/>
          </a:p>
        </p:txBody>
      </p:sp>
    </p:spTree>
    <p:extLst>
      <p:ext uri="{BB962C8B-B14F-4D97-AF65-F5344CB8AC3E}">
        <p14:creationId xmlns:p14="http://schemas.microsoft.com/office/powerpoint/2010/main" val="418072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9C67C7-3581-451A-B70A-7B6E49737C9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15D6CD2-0DC0-4625-B7A7-C7796DF2CB2B}"/>
              </a:ext>
            </a:extLst>
          </p:cNvPr>
          <p:cNvSpPr>
            <a:spLocks noGrp="1"/>
          </p:cNvSpPr>
          <p:nvPr>
            <p:ph type="dt" sz="half" idx="10"/>
          </p:nvPr>
        </p:nvSpPr>
        <p:spPr/>
        <p:txBody>
          <a:bodyPr/>
          <a:lstStyle/>
          <a:p>
            <a:fld id="{512A073F-AE82-4926-9219-4162D402F686}" type="datetimeFigureOut">
              <a:rPr kumimoji="1" lang="ja-JP" altLang="en-US" smtClean="0"/>
              <a:t>2025/7/28</a:t>
            </a:fld>
            <a:endParaRPr kumimoji="1" lang="ja-JP" altLang="en-US"/>
          </a:p>
        </p:txBody>
      </p:sp>
      <p:sp>
        <p:nvSpPr>
          <p:cNvPr id="4" name="フッター プレースホルダー 3">
            <a:extLst>
              <a:ext uri="{FF2B5EF4-FFF2-40B4-BE49-F238E27FC236}">
                <a16:creationId xmlns:a16="http://schemas.microsoft.com/office/drawing/2014/main" id="{0FAA5B0A-6955-481D-8E42-82DE10023BF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F039BE9-5469-45E8-9BA4-118FBECCC012}"/>
              </a:ext>
            </a:extLst>
          </p:cNvPr>
          <p:cNvSpPr>
            <a:spLocks noGrp="1"/>
          </p:cNvSpPr>
          <p:nvPr>
            <p:ph type="sldNum" sz="quarter" idx="12"/>
          </p:nvPr>
        </p:nvSpPr>
        <p:spPr/>
        <p:txBody>
          <a:bodyPr/>
          <a:lstStyle/>
          <a:p>
            <a:fld id="{9562D7B2-30A4-4C4E-B041-CC4A9D8D0139}" type="slidenum">
              <a:rPr kumimoji="1" lang="ja-JP" altLang="en-US" smtClean="0"/>
              <a:t>‹#›</a:t>
            </a:fld>
            <a:endParaRPr kumimoji="1" lang="ja-JP" altLang="en-US"/>
          </a:p>
        </p:txBody>
      </p:sp>
    </p:spTree>
    <p:extLst>
      <p:ext uri="{BB962C8B-B14F-4D97-AF65-F5344CB8AC3E}">
        <p14:creationId xmlns:p14="http://schemas.microsoft.com/office/powerpoint/2010/main" val="60169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875C85-EF9A-4DD6-B5D3-05D367729593}"/>
              </a:ext>
            </a:extLst>
          </p:cNvPr>
          <p:cNvSpPr>
            <a:spLocks noGrp="1"/>
          </p:cNvSpPr>
          <p:nvPr>
            <p:ph type="dt" sz="half" idx="10"/>
          </p:nvPr>
        </p:nvSpPr>
        <p:spPr/>
        <p:txBody>
          <a:bodyPr/>
          <a:lstStyle/>
          <a:p>
            <a:fld id="{512A073F-AE82-4926-9219-4162D402F686}" type="datetimeFigureOut">
              <a:rPr kumimoji="1" lang="ja-JP" altLang="en-US" smtClean="0"/>
              <a:t>2025/7/28</a:t>
            </a:fld>
            <a:endParaRPr kumimoji="1" lang="ja-JP" altLang="en-US"/>
          </a:p>
        </p:txBody>
      </p:sp>
      <p:sp>
        <p:nvSpPr>
          <p:cNvPr id="3" name="フッター プレースホルダー 2">
            <a:extLst>
              <a:ext uri="{FF2B5EF4-FFF2-40B4-BE49-F238E27FC236}">
                <a16:creationId xmlns:a16="http://schemas.microsoft.com/office/drawing/2014/main" id="{46C63E09-B164-491A-8B52-0B79889E543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57C4CD6-BC66-4C45-952B-C3A93F89029E}"/>
              </a:ext>
            </a:extLst>
          </p:cNvPr>
          <p:cNvSpPr>
            <a:spLocks noGrp="1"/>
          </p:cNvSpPr>
          <p:nvPr>
            <p:ph type="sldNum" sz="quarter" idx="12"/>
          </p:nvPr>
        </p:nvSpPr>
        <p:spPr/>
        <p:txBody>
          <a:bodyPr/>
          <a:lstStyle/>
          <a:p>
            <a:fld id="{9562D7B2-30A4-4C4E-B041-CC4A9D8D0139}" type="slidenum">
              <a:rPr kumimoji="1" lang="ja-JP" altLang="en-US" smtClean="0"/>
              <a:t>‹#›</a:t>
            </a:fld>
            <a:endParaRPr kumimoji="1" lang="ja-JP" altLang="en-US"/>
          </a:p>
        </p:txBody>
      </p:sp>
    </p:spTree>
    <p:extLst>
      <p:ext uri="{BB962C8B-B14F-4D97-AF65-F5344CB8AC3E}">
        <p14:creationId xmlns:p14="http://schemas.microsoft.com/office/powerpoint/2010/main" val="20233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554B41-8F48-4587-B101-3B14B2D885E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A547852-C8F7-4B03-B8E2-3452AABC22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4147D20-9714-42B4-8D68-D7FB3D195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BB738D-C61F-4EB4-A9BC-47D145E9DC7D}"/>
              </a:ext>
            </a:extLst>
          </p:cNvPr>
          <p:cNvSpPr>
            <a:spLocks noGrp="1"/>
          </p:cNvSpPr>
          <p:nvPr>
            <p:ph type="dt" sz="half" idx="10"/>
          </p:nvPr>
        </p:nvSpPr>
        <p:spPr/>
        <p:txBody>
          <a:bodyPr/>
          <a:lstStyle/>
          <a:p>
            <a:fld id="{512A073F-AE82-4926-9219-4162D402F686}" type="datetimeFigureOut">
              <a:rPr kumimoji="1" lang="ja-JP" altLang="en-US" smtClean="0"/>
              <a:t>2025/7/28</a:t>
            </a:fld>
            <a:endParaRPr kumimoji="1" lang="ja-JP" altLang="en-US"/>
          </a:p>
        </p:txBody>
      </p:sp>
      <p:sp>
        <p:nvSpPr>
          <p:cNvPr id="6" name="フッター プレースホルダー 5">
            <a:extLst>
              <a:ext uri="{FF2B5EF4-FFF2-40B4-BE49-F238E27FC236}">
                <a16:creationId xmlns:a16="http://schemas.microsoft.com/office/drawing/2014/main" id="{57E78D87-23C4-450A-B6F5-61F8C5D51F5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ECBED4E-66D4-4EF2-8606-2318BF3B544B}"/>
              </a:ext>
            </a:extLst>
          </p:cNvPr>
          <p:cNvSpPr>
            <a:spLocks noGrp="1"/>
          </p:cNvSpPr>
          <p:nvPr>
            <p:ph type="sldNum" sz="quarter" idx="12"/>
          </p:nvPr>
        </p:nvSpPr>
        <p:spPr/>
        <p:txBody>
          <a:bodyPr/>
          <a:lstStyle/>
          <a:p>
            <a:fld id="{9562D7B2-30A4-4C4E-B041-CC4A9D8D0139}" type="slidenum">
              <a:rPr kumimoji="1" lang="ja-JP" altLang="en-US" smtClean="0"/>
              <a:t>‹#›</a:t>
            </a:fld>
            <a:endParaRPr kumimoji="1" lang="ja-JP" altLang="en-US"/>
          </a:p>
        </p:txBody>
      </p:sp>
    </p:spTree>
    <p:extLst>
      <p:ext uri="{BB962C8B-B14F-4D97-AF65-F5344CB8AC3E}">
        <p14:creationId xmlns:p14="http://schemas.microsoft.com/office/powerpoint/2010/main" val="239723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853D37-B5DE-4366-B109-4FE3D02B34F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6387F42-5528-4BBC-BFAE-E5B3964AB7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FE2E5CC-93EC-4A97-B45A-35622C715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615BA34-0090-4160-8EC0-58CB73B91EC2}"/>
              </a:ext>
            </a:extLst>
          </p:cNvPr>
          <p:cNvSpPr>
            <a:spLocks noGrp="1"/>
          </p:cNvSpPr>
          <p:nvPr>
            <p:ph type="dt" sz="half" idx="10"/>
          </p:nvPr>
        </p:nvSpPr>
        <p:spPr/>
        <p:txBody>
          <a:bodyPr/>
          <a:lstStyle/>
          <a:p>
            <a:fld id="{512A073F-AE82-4926-9219-4162D402F686}" type="datetimeFigureOut">
              <a:rPr kumimoji="1" lang="ja-JP" altLang="en-US" smtClean="0"/>
              <a:t>2025/7/28</a:t>
            </a:fld>
            <a:endParaRPr kumimoji="1" lang="ja-JP" altLang="en-US"/>
          </a:p>
        </p:txBody>
      </p:sp>
      <p:sp>
        <p:nvSpPr>
          <p:cNvPr id="6" name="フッター プレースホルダー 5">
            <a:extLst>
              <a:ext uri="{FF2B5EF4-FFF2-40B4-BE49-F238E27FC236}">
                <a16:creationId xmlns:a16="http://schemas.microsoft.com/office/drawing/2014/main" id="{180D5EB9-4CEF-4CE4-A899-B8BEFB1C1D1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7861A81-97E9-47DA-95CA-93995123B318}"/>
              </a:ext>
            </a:extLst>
          </p:cNvPr>
          <p:cNvSpPr>
            <a:spLocks noGrp="1"/>
          </p:cNvSpPr>
          <p:nvPr>
            <p:ph type="sldNum" sz="quarter" idx="12"/>
          </p:nvPr>
        </p:nvSpPr>
        <p:spPr/>
        <p:txBody>
          <a:bodyPr/>
          <a:lstStyle/>
          <a:p>
            <a:fld id="{9562D7B2-30A4-4C4E-B041-CC4A9D8D0139}" type="slidenum">
              <a:rPr kumimoji="1" lang="ja-JP" altLang="en-US" smtClean="0"/>
              <a:t>‹#›</a:t>
            </a:fld>
            <a:endParaRPr kumimoji="1" lang="ja-JP" altLang="en-US"/>
          </a:p>
        </p:txBody>
      </p:sp>
    </p:spTree>
    <p:extLst>
      <p:ext uri="{BB962C8B-B14F-4D97-AF65-F5344CB8AC3E}">
        <p14:creationId xmlns:p14="http://schemas.microsoft.com/office/powerpoint/2010/main" val="139548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56F99C3-7C75-45FD-819F-728AA6A30A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700B9E6-62EA-441E-924D-D7D1B73F2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13BD51D-4208-44E3-AAF2-62800E17C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A073F-AE82-4926-9219-4162D402F686}" type="datetimeFigureOut">
              <a:rPr kumimoji="1" lang="ja-JP" altLang="en-US" smtClean="0"/>
              <a:t>2025/7/28</a:t>
            </a:fld>
            <a:endParaRPr kumimoji="1" lang="ja-JP" altLang="en-US"/>
          </a:p>
        </p:txBody>
      </p:sp>
      <p:sp>
        <p:nvSpPr>
          <p:cNvPr id="5" name="フッター プレースホルダー 4">
            <a:extLst>
              <a:ext uri="{FF2B5EF4-FFF2-40B4-BE49-F238E27FC236}">
                <a16:creationId xmlns:a16="http://schemas.microsoft.com/office/drawing/2014/main" id="{637EFAE4-6034-47F6-82CD-7ACAB97016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40728A6-C1D6-4507-AA85-6725985A85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2D7B2-30A4-4C4E-B041-CC4A9D8D0139}"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A41480AE-4E2A-4162-B3E7-AA1ED6D45BAF}"/>
              </a:ext>
            </a:extLst>
          </p:cNvPr>
          <p:cNvPicPr>
            <a:picLocks noChangeAspect="1"/>
          </p:cNvPicPr>
          <p:nvPr userDrawn="1"/>
        </p:nvPicPr>
        <p:blipFill>
          <a:blip r:embed="rId18"/>
          <a:stretch>
            <a:fillRect/>
          </a:stretch>
        </p:blipFill>
        <p:spPr>
          <a:xfrm>
            <a:off x="10941439" y="5688109"/>
            <a:ext cx="1115665" cy="1079086"/>
          </a:xfrm>
          <a:prstGeom prst="rect">
            <a:avLst/>
          </a:prstGeom>
        </p:spPr>
      </p:pic>
    </p:spTree>
    <p:extLst>
      <p:ext uri="{BB962C8B-B14F-4D97-AF65-F5344CB8AC3E}">
        <p14:creationId xmlns:p14="http://schemas.microsoft.com/office/powerpoint/2010/main" val="3907858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1" r:id="rId13"/>
    <p:sldLayoutId id="2147483662" r:id="rId14"/>
    <p:sldLayoutId id="2147483666" r:id="rId15"/>
    <p:sldLayoutId id="2147483684" r:id="rId1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7.sv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DC1373-BB1F-A94B-83DE-BAD993989033}"/>
              </a:ext>
            </a:extLst>
          </p:cNvPr>
          <p:cNvSpPr>
            <a:spLocks noGrp="1"/>
          </p:cNvSpPr>
          <p:nvPr>
            <p:ph type="ctrTitle"/>
          </p:nvPr>
        </p:nvSpPr>
        <p:spPr>
          <a:xfrm>
            <a:off x="1590261" y="4485861"/>
            <a:ext cx="9256295" cy="883501"/>
          </a:xfrm>
        </p:spPr>
        <p:txBody>
          <a:bodyPr>
            <a:normAutofit fontScale="90000"/>
          </a:bodyPr>
          <a:lstStyle/>
          <a:p>
            <a:br>
              <a:rPr lang="en-US" altLang="ja-JP" sz="4400" b="1" u="sng"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4400" b="1" u="sng" dirty="0">
                <a:solidFill>
                  <a:schemeClr val="tx1">
                    <a:lumMod val="75000"/>
                    <a:lumOff val="25000"/>
                  </a:schemeClr>
                </a:solidFill>
                <a:latin typeface="Meiryo UI" panose="020B0604030504040204" pitchFamily="50" charset="-128"/>
                <a:ea typeface="Meiryo UI" panose="020B0604030504040204" pitchFamily="50" charset="-128"/>
              </a:rPr>
              <a:t>リサイクル</a:t>
            </a:r>
            <a:r>
              <a:rPr kumimoji="1" lang="en-US" altLang="ja-JP" sz="4400" b="1" u="sng" dirty="0">
                <a:solidFill>
                  <a:schemeClr val="tx1">
                    <a:lumMod val="75000"/>
                    <a:lumOff val="25000"/>
                  </a:schemeClr>
                </a:solidFill>
                <a:latin typeface="Meiryo UI" panose="020B0604030504040204" pitchFamily="50" charset="-128"/>
                <a:ea typeface="Meiryo UI" panose="020B0604030504040204" pitchFamily="50" charset="-128"/>
              </a:rPr>
              <a:t>BOX</a:t>
            </a:r>
            <a:r>
              <a:rPr kumimoji="1" lang="ja-JP" altLang="en-US" sz="4400" b="1" u="sng" dirty="0">
                <a:solidFill>
                  <a:schemeClr val="tx1">
                    <a:lumMod val="75000"/>
                    <a:lumOff val="25000"/>
                  </a:schemeClr>
                </a:solidFill>
                <a:latin typeface="Meiryo UI" panose="020B0604030504040204" pitchFamily="50" charset="-128"/>
                <a:ea typeface="Meiryo UI" panose="020B0604030504040204" pitchFamily="50" charset="-128"/>
              </a:rPr>
              <a:t>運用の実証実験について</a:t>
            </a:r>
            <a:br>
              <a:rPr kumimoji="1" lang="en-US" altLang="ja-JP" sz="4000" b="1" u="sng" dirty="0">
                <a:solidFill>
                  <a:schemeClr val="tx1">
                    <a:lumMod val="75000"/>
                    <a:lumOff val="25000"/>
                  </a:schemeClr>
                </a:solidFill>
                <a:latin typeface="Meiryo UI" panose="020B0604030504040204" pitchFamily="50" charset="-128"/>
                <a:ea typeface="Meiryo UI" panose="020B0604030504040204" pitchFamily="50" charset="-128"/>
              </a:rPr>
            </a:br>
            <a:br>
              <a:rPr kumimoji="1" lang="en-US" altLang="ja-JP" sz="4000" b="1" u="sng" dirty="0">
                <a:solidFill>
                  <a:schemeClr val="tx1">
                    <a:lumMod val="75000"/>
                    <a:lumOff val="25000"/>
                  </a:schemeClr>
                </a:solidFill>
                <a:latin typeface="Meiryo UI" panose="020B0604030504040204" pitchFamily="50" charset="-128"/>
                <a:ea typeface="Meiryo UI" panose="020B0604030504040204" pitchFamily="50" charset="-128"/>
              </a:rPr>
            </a:br>
            <a:br>
              <a:rPr kumimoji="1" lang="en-US" altLang="ja-JP" sz="4000" b="1" u="sng" dirty="0">
                <a:solidFill>
                  <a:schemeClr val="tx1">
                    <a:lumMod val="75000"/>
                    <a:lumOff val="25000"/>
                  </a:schemeClr>
                </a:solidFill>
                <a:latin typeface="Meiryo UI" panose="020B0604030504040204" pitchFamily="50" charset="-128"/>
                <a:ea typeface="Meiryo UI" panose="020B0604030504040204" pitchFamily="50" charset="-128"/>
              </a:rPr>
            </a:br>
            <a:br>
              <a:rPr kumimoji="1" lang="en-US" altLang="ja-JP" sz="4000" dirty="0"/>
            </a:br>
            <a:r>
              <a:rPr kumimoji="1" lang="en-US" altLang="ja-JP" sz="4000" dirty="0">
                <a:latin typeface="Meiryo UI" panose="020B0604030504040204" pitchFamily="50" charset="-128"/>
                <a:ea typeface="Meiryo UI" panose="020B0604030504040204" pitchFamily="50" charset="-128"/>
              </a:rPr>
              <a:t>2025</a:t>
            </a:r>
            <a:r>
              <a:rPr kumimoji="1" lang="ja-JP" altLang="en-US" sz="4000" dirty="0">
                <a:latin typeface="Meiryo UI" panose="020B0604030504040204" pitchFamily="50" charset="-128"/>
                <a:ea typeface="Meiryo UI" panose="020B0604030504040204" pitchFamily="50" charset="-128"/>
              </a:rPr>
              <a:t>年７月</a:t>
            </a:r>
            <a:r>
              <a:rPr lang="en-US" altLang="ja-JP" sz="4000" dirty="0">
                <a:latin typeface="Meiryo UI" panose="020B0604030504040204" pitchFamily="50" charset="-128"/>
                <a:ea typeface="Meiryo UI" panose="020B0604030504040204" pitchFamily="50" charset="-128"/>
              </a:rPr>
              <a:t>28</a:t>
            </a:r>
            <a:r>
              <a:rPr kumimoji="1" lang="ja-JP" altLang="en-US" sz="4000" dirty="0">
                <a:latin typeface="Meiryo UI" panose="020B0604030504040204" pitchFamily="50" charset="-128"/>
                <a:ea typeface="Meiryo UI" panose="020B0604030504040204" pitchFamily="50" charset="-128"/>
              </a:rPr>
              <a:t>日　説明資料　</a:t>
            </a:r>
          </a:p>
        </p:txBody>
      </p:sp>
      <p:sp>
        <p:nvSpPr>
          <p:cNvPr id="3" name="テキスト ボックス 2">
            <a:extLst>
              <a:ext uri="{FF2B5EF4-FFF2-40B4-BE49-F238E27FC236}">
                <a16:creationId xmlns:a16="http://schemas.microsoft.com/office/drawing/2014/main" id="{1F183043-3AAA-9103-3ED4-1C7756105AF1}"/>
              </a:ext>
            </a:extLst>
          </p:cNvPr>
          <p:cNvSpPr txBox="1"/>
          <p:nvPr/>
        </p:nvSpPr>
        <p:spPr>
          <a:xfrm>
            <a:off x="10614660" y="60960"/>
            <a:ext cx="1470660" cy="369332"/>
          </a:xfrm>
          <a:prstGeom prst="rect">
            <a:avLst/>
          </a:prstGeom>
          <a:noFill/>
        </p:spPr>
        <p:txBody>
          <a:bodyPr wrap="square" rtlCol="0">
            <a:spAutoFit/>
          </a:bodyPr>
          <a:lstStyle/>
          <a:p>
            <a:r>
              <a:rPr lang="en-US" altLang="ja-JP" b="1" dirty="0">
                <a:solidFill>
                  <a:srgbClr val="FF0000"/>
                </a:solidFill>
                <a:latin typeface="Roboto" panose="02000000000000000000" pitchFamily="2" charset="0"/>
              </a:rPr>
              <a:t>C</a:t>
            </a:r>
            <a:r>
              <a:rPr lang="en-US" altLang="ja-JP" b="1" i="0" dirty="0">
                <a:solidFill>
                  <a:srgbClr val="FF0000"/>
                </a:solidFill>
                <a:effectLst/>
                <a:latin typeface="Roboto" panose="02000000000000000000" pitchFamily="2" charset="0"/>
              </a:rPr>
              <a:t>onfidential</a:t>
            </a:r>
            <a:endParaRPr kumimoji="1" lang="ja-JP" altLang="en-US" b="1" dirty="0">
              <a:solidFill>
                <a:srgbClr val="FF0000"/>
              </a:solidFill>
            </a:endParaRPr>
          </a:p>
        </p:txBody>
      </p:sp>
    </p:spTree>
    <p:extLst>
      <p:ext uri="{BB962C8B-B14F-4D97-AF65-F5344CB8AC3E}">
        <p14:creationId xmlns:p14="http://schemas.microsoft.com/office/powerpoint/2010/main" val="1354818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E93C6F-4CDD-8832-0A3E-B62213390041}"/>
              </a:ext>
            </a:extLst>
          </p:cNvPr>
          <p:cNvPicPr>
            <a:picLocks noChangeAspect="1"/>
          </p:cNvPicPr>
          <p:nvPr/>
        </p:nvPicPr>
        <p:blipFill rotWithShape="1">
          <a:blip r:embed="rId2"/>
          <a:srcRect l="2411" t="21911" r="66136" b="11445"/>
          <a:stretch/>
        </p:blipFill>
        <p:spPr>
          <a:xfrm>
            <a:off x="6751034" y="911822"/>
            <a:ext cx="4767570" cy="4608381"/>
          </a:xfrm>
          <a:prstGeom prst="rect">
            <a:avLst/>
          </a:prstGeom>
        </p:spPr>
      </p:pic>
      <p:pic>
        <p:nvPicPr>
          <p:cNvPr id="9" name="図 8">
            <a:extLst>
              <a:ext uri="{FF2B5EF4-FFF2-40B4-BE49-F238E27FC236}">
                <a16:creationId xmlns:a16="http://schemas.microsoft.com/office/drawing/2014/main" id="{EA7AE4DB-4E70-1045-9A53-E760CF115455}"/>
              </a:ext>
            </a:extLst>
          </p:cNvPr>
          <p:cNvPicPr>
            <a:picLocks noChangeAspect="1"/>
          </p:cNvPicPr>
          <p:nvPr/>
        </p:nvPicPr>
        <p:blipFill>
          <a:blip r:embed="rId3"/>
          <a:stretch>
            <a:fillRect/>
          </a:stretch>
        </p:blipFill>
        <p:spPr>
          <a:xfrm>
            <a:off x="8655712" y="5144344"/>
            <a:ext cx="1378911" cy="860411"/>
          </a:xfrm>
          <a:prstGeom prst="rect">
            <a:avLst/>
          </a:prstGeom>
        </p:spPr>
      </p:pic>
      <p:sp>
        <p:nvSpPr>
          <p:cNvPr id="2" name="テキスト ボックス 1">
            <a:extLst>
              <a:ext uri="{FF2B5EF4-FFF2-40B4-BE49-F238E27FC236}">
                <a16:creationId xmlns:a16="http://schemas.microsoft.com/office/drawing/2014/main" id="{B8AA0EC7-5E45-28B7-A2D9-537888E809E2}"/>
              </a:ext>
            </a:extLst>
          </p:cNvPr>
          <p:cNvSpPr txBox="1"/>
          <p:nvPr/>
        </p:nvSpPr>
        <p:spPr>
          <a:xfrm>
            <a:off x="170871" y="92408"/>
            <a:ext cx="293947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sng"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◆リサイクル</a:t>
            </a:r>
            <a:r>
              <a:rPr kumimoji="0" lang="en-US" altLang="ja-JP" sz="2400" b="1" i="0" u="sng"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BOX</a:t>
            </a:r>
            <a:endParaRPr kumimoji="0" lang="ja-JP" altLang="en-US" sz="24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76E698E8-57FE-17E0-6BF4-CE95DEFB8084}"/>
              </a:ext>
            </a:extLst>
          </p:cNvPr>
          <p:cNvSpPr txBox="1"/>
          <p:nvPr/>
        </p:nvSpPr>
        <p:spPr>
          <a:xfrm>
            <a:off x="293852" y="902970"/>
            <a:ext cx="5802148" cy="129266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＜サイズ＞</a:t>
            </a:r>
            <a:r>
              <a:rPr kumimoji="0" lang="ja-JP" altLang="en-US"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単位：㎜　　　　　　　　　　　</a:t>
            </a:r>
            <a:r>
              <a:rPr kumimoji="0" lang="ja-JP" altLang="en-US" sz="18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＜目安＞</a:t>
            </a:r>
            <a:endParaRPr kumimoji="0" lang="en-US" altLang="ja-JP" sz="18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小：</a:t>
            </a:r>
            <a:r>
              <a:rPr kumimoji="0" lang="en-US" altLang="ja-JP" sz="2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331×229×399</a:t>
            </a:r>
            <a:r>
              <a:rPr kumimoji="0" lang="ja-JP" altLang="en-US" sz="2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・・・・・・・ロール向き</a:t>
            </a:r>
            <a:endParaRPr kumimoji="0" lang="en-US" altLang="ja-JP" sz="2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大：</a:t>
            </a:r>
            <a:r>
              <a:rPr kumimoji="0" lang="en-US" altLang="ja-JP" sz="2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331×451×399</a:t>
            </a:r>
            <a:r>
              <a:rPr kumimoji="0" lang="ja-JP" altLang="en-US" sz="2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・・・・・・・シート向き</a:t>
            </a:r>
            <a:endParaRPr kumimoji="0" lang="en-US" altLang="ja-JP" sz="2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シート・ロールを</a:t>
            </a:r>
            <a:r>
              <a:rPr kumimoji="0" lang="en-US" altLang="ja-JP"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a:t>
            </a:r>
            <a:r>
              <a:rPr kumimoji="0"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箱に混在</a:t>
            </a:r>
            <a:r>
              <a:rPr kumimoji="0" lang="en-US" altLang="ja-JP"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OK</a:t>
            </a:r>
            <a:r>
              <a:rPr kumimoji="0"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、紙管が分けてください。</a:t>
            </a:r>
            <a:endParaRPr kumimoji="0" lang="en-US" altLang="ja-JP"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8" name="図 7" descr="ボックス, テーブル, 座る, 紙 が含まれている画像&#10;&#10;AI によって生成されたコンテンツは間違っている可能性があります。">
            <a:extLst>
              <a:ext uri="{FF2B5EF4-FFF2-40B4-BE49-F238E27FC236}">
                <a16:creationId xmlns:a16="http://schemas.microsoft.com/office/drawing/2014/main" id="{CD338187-6505-8B47-021E-BB6BCC4401DE}"/>
              </a:ext>
            </a:extLst>
          </p:cNvPr>
          <p:cNvPicPr>
            <a:picLocks noChangeAspect="1"/>
          </p:cNvPicPr>
          <p:nvPr/>
        </p:nvPicPr>
        <p:blipFill rotWithShape="1">
          <a:blip r:embed="rId4">
            <a:extLst>
              <a:ext uri="{28A0092B-C50C-407E-A947-70E740481C1C}">
                <a14:useLocalDpi xmlns:a14="http://schemas.microsoft.com/office/drawing/2010/main" val="0"/>
              </a:ext>
            </a:extLst>
          </a:blip>
          <a:srcRect l="11584" t="19632" b="15344"/>
          <a:stretch/>
        </p:blipFill>
        <p:spPr>
          <a:xfrm>
            <a:off x="673396" y="4473667"/>
            <a:ext cx="1806896" cy="1384995"/>
          </a:xfrm>
          <a:prstGeom prst="rect">
            <a:avLst/>
          </a:prstGeom>
        </p:spPr>
      </p:pic>
      <p:sp>
        <p:nvSpPr>
          <p:cNvPr id="10" name="テキスト ボックス 9">
            <a:extLst>
              <a:ext uri="{FF2B5EF4-FFF2-40B4-BE49-F238E27FC236}">
                <a16:creationId xmlns:a16="http://schemas.microsoft.com/office/drawing/2014/main" id="{46E399DA-A44A-8D87-F08E-95D539FA8CCB}"/>
              </a:ext>
            </a:extLst>
          </p:cNvPr>
          <p:cNvSpPr txBox="1"/>
          <p:nvPr/>
        </p:nvSpPr>
        <p:spPr>
          <a:xfrm>
            <a:off x="2525987" y="4473613"/>
            <a:ext cx="3713447"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シート状の剥離紙を大サイズに梱包した状態。一杯の状態で約７</a:t>
            </a:r>
            <a:r>
              <a:rPr kumimoji="1" lang="en-US" altLang="ja-JP" sz="16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だったが、上から圧縮することで入ります。</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F1FFEA58-D87F-4E77-F08D-FFAEC7F8F663}"/>
              </a:ext>
            </a:extLst>
          </p:cNvPr>
          <p:cNvSpPr txBox="1"/>
          <p:nvPr/>
        </p:nvSpPr>
        <p:spPr>
          <a:xfrm>
            <a:off x="2509188" y="3019093"/>
            <a:ext cx="386058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ロール状の剥離紙は小サイズをお勧めします。</a:t>
            </a:r>
            <a:endParaRPr kumimoji="1" lang="en-US" altLang="ja-JP" sz="16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理由：巻き取りで圧縮された状態であり、</a:t>
            </a: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一箱に量は多く入るが、重くなるため底抜けや、積み上げた際に胴膨れなど破損に繋がりやすいためです。</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a:extLst>
              <a:ext uri="{FF2B5EF4-FFF2-40B4-BE49-F238E27FC236}">
                <a16:creationId xmlns:a16="http://schemas.microsoft.com/office/drawing/2014/main" id="{3C684B23-A5F3-D8C9-0CCB-71B1D8C12BC1}"/>
              </a:ext>
            </a:extLst>
          </p:cNvPr>
          <p:cNvSpPr/>
          <p:nvPr/>
        </p:nvSpPr>
        <p:spPr>
          <a:xfrm>
            <a:off x="368596" y="2680309"/>
            <a:ext cx="6058708" cy="3324446"/>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B69853C1-5759-646B-9BB3-89875B54DDE8}"/>
              </a:ext>
            </a:extLst>
          </p:cNvPr>
          <p:cNvSpPr txBox="1"/>
          <p:nvPr/>
        </p:nvSpPr>
        <p:spPr>
          <a:xfrm>
            <a:off x="293852" y="6115455"/>
            <a:ext cx="9369105"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輸送時に箱が破損しない様に、重量に対して箱サイズの選定をお願い致します。</a:t>
            </a:r>
            <a:endParaRPr kumimoji="0" lang="ja-JP" altLang="en-US" sz="2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a:extLst>
              <a:ext uri="{FF2B5EF4-FFF2-40B4-BE49-F238E27FC236}">
                <a16:creationId xmlns:a16="http://schemas.microsoft.com/office/drawing/2014/main" id="{E8407D2E-BD5F-21FC-58FE-5E4CC3CBC66B}"/>
              </a:ext>
            </a:extLst>
          </p:cNvPr>
          <p:cNvSpPr txBox="1"/>
          <p:nvPr/>
        </p:nvSpPr>
        <p:spPr>
          <a:xfrm>
            <a:off x="442435" y="2551154"/>
            <a:ext cx="3997044" cy="400110"/>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（参考）箱サイズの選択について</a:t>
            </a:r>
          </a:p>
        </p:txBody>
      </p:sp>
      <p:sp>
        <p:nvSpPr>
          <p:cNvPr id="18" name="テキスト ボックス 17">
            <a:extLst>
              <a:ext uri="{FF2B5EF4-FFF2-40B4-BE49-F238E27FC236}">
                <a16:creationId xmlns:a16="http://schemas.microsoft.com/office/drawing/2014/main" id="{BBF73D0D-70F7-3EDE-338E-B577B79215ED}"/>
              </a:ext>
            </a:extLst>
          </p:cNvPr>
          <p:cNvSpPr txBox="1"/>
          <p:nvPr/>
        </p:nvSpPr>
        <p:spPr>
          <a:xfrm>
            <a:off x="8252746" y="647773"/>
            <a:ext cx="282042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＜段ボールデザイン＞</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9" name="図 18">
            <a:extLst>
              <a:ext uri="{FF2B5EF4-FFF2-40B4-BE49-F238E27FC236}">
                <a16:creationId xmlns:a16="http://schemas.microsoft.com/office/drawing/2014/main" id="{52EAEF5F-D8EF-768F-CAE8-999BAB8BDB2B}"/>
              </a:ext>
            </a:extLst>
          </p:cNvPr>
          <p:cNvPicPr>
            <a:picLocks noChangeAspect="1"/>
          </p:cNvPicPr>
          <p:nvPr/>
        </p:nvPicPr>
        <p:blipFill>
          <a:blip r:embed="rId5"/>
          <a:stretch>
            <a:fillRect/>
          </a:stretch>
        </p:blipFill>
        <p:spPr>
          <a:xfrm>
            <a:off x="673396" y="3061964"/>
            <a:ext cx="1729562" cy="1314081"/>
          </a:xfrm>
          <a:prstGeom prst="rect">
            <a:avLst/>
          </a:prstGeom>
        </p:spPr>
      </p:pic>
      <p:sp>
        <p:nvSpPr>
          <p:cNvPr id="5" name="テキスト ボックス 4">
            <a:extLst>
              <a:ext uri="{FF2B5EF4-FFF2-40B4-BE49-F238E27FC236}">
                <a16:creationId xmlns:a16="http://schemas.microsoft.com/office/drawing/2014/main" id="{3F9BEA30-0D21-6A9A-3CDC-92D33B2BCF0D}"/>
              </a:ext>
            </a:extLst>
          </p:cNvPr>
          <p:cNvSpPr txBox="1"/>
          <p:nvPr/>
        </p:nvSpPr>
        <p:spPr>
          <a:xfrm>
            <a:off x="10614660" y="60960"/>
            <a:ext cx="1470660" cy="369332"/>
          </a:xfrm>
          <a:prstGeom prst="rect">
            <a:avLst/>
          </a:prstGeom>
          <a:noFill/>
        </p:spPr>
        <p:txBody>
          <a:bodyPr wrap="square" rtlCol="0">
            <a:spAutoFit/>
          </a:bodyPr>
          <a:lstStyle/>
          <a:p>
            <a:r>
              <a:rPr lang="en-US" altLang="ja-JP" b="1" dirty="0">
                <a:solidFill>
                  <a:srgbClr val="FF0000"/>
                </a:solidFill>
                <a:latin typeface="Roboto" panose="02000000000000000000" pitchFamily="2" charset="0"/>
              </a:rPr>
              <a:t>C</a:t>
            </a:r>
            <a:r>
              <a:rPr lang="en-US" altLang="ja-JP" b="1" i="0" dirty="0">
                <a:solidFill>
                  <a:srgbClr val="FF0000"/>
                </a:solidFill>
                <a:effectLst/>
                <a:latin typeface="Roboto" panose="02000000000000000000" pitchFamily="2" charset="0"/>
              </a:rPr>
              <a:t>onfidential</a:t>
            </a:r>
            <a:endParaRPr kumimoji="1" lang="ja-JP" altLang="en-US" b="1" dirty="0">
              <a:solidFill>
                <a:srgbClr val="FF0000"/>
              </a:solidFill>
            </a:endParaRPr>
          </a:p>
        </p:txBody>
      </p:sp>
    </p:spTree>
    <p:extLst>
      <p:ext uri="{BB962C8B-B14F-4D97-AF65-F5344CB8AC3E}">
        <p14:creationId xmlns:p14="http://schemas.microsoft.com/office/powerpoint/2010/main" val="400178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7AB52D0-FD5D-4C42-BCDC-14FE63E3FA2A}"/>
              </a:ext>
            </a:extLst>
          </p:cNvPr>
          <p:cNvSpPr txBox="1"/>
          <p:nvPr/>
        </p:nvSpPr>
        <p:spPr>
          <a:xfrm>
            <a:off x="405817" y="665514"/>
            <a:ext cx="115495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800" b="0"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J-ECOL</a:t>
            </a:r>
            <a:r>
              <a:rPr kumimoji="1" lang="ja-JP" altLang="en-US" sz="1800" b="0"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は個社の取組でなく、ラベル製品に関わる企業（使用者、製造者）の皆様と</a:t>
            </a:r>
            <a:r>
              <a:rPr kumimoji="1" lang="ja-JP" altLang="en-US" sz="18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循環型経済（</a:t>
            </a:r>
            <a:r>
              <a:rPr kumimoji="1" lang="en-US" altLang="ja-JP" sz="18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CE</a:t>
            </a:r>
            <a:r>
              <a:rPr kumimoji="1" lang="ja-JP" altLang="en-US" sz="18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）を協創</a:t>
            </a:r>
            <a:r>
              <a:rPr kumimoji="1" lang="ja-JP" altLang="en-US" sz="1800" b="0"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することを目指しています。</a:t>
            </a:r>
            <a:endParaRPr kumimoji="1" lang="en-US" altLang="ja-JP" sz="1800" b="0"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pic>
        <p:nvPicPr>
          <p:cNvPr id="3" name="図 2">
            <a:extLst>
              <a:ext uri="{FF2B5EF4-FFF2-40B4-BE49-F238E27FC236}">
                <a16:creationId xmlns:a16="http://schemas.microsoft.com/office/drawing/2014/main" id="{2A452E7C-0E45-AED8-8949-DD5753023A2C}"/>
              </a:ext>
            </a:extLst>
          </p:cNvPr>
          <p:cNvPicPr>
            <a:picLocks noChangeAspect="1"/>
          </p:cNvPicPr>
          <p:nvPr/>
        </p:nvPicPr>
        <p:blipFill rotWithShape="1">
          <a:blip r:embed="rId2"/>
          <a:srcRect t="26016"/>
          <a:stretch/>
        </p:blipFill>
        <p:spPr>
          <a:xfrm>
            <a:off x="1949746" y="1227439"/>
            <a:ext cx="8788103" cy="5462708"/>
          </a:xfrm>
          <a:prstGeom prst="rect">
            <a:avLst/>
          </a:prstGeom>
        </p:spPr>
      </p:pic>
      <p:sp>
        <p:nvSpPr>
          <p:cNvPr id="4" name="テキスト ボックス 3">
            <a:extLst>
              <a:ext uri="{FF2B5EF4-FFF2-40B4-BE49-F238E27FC236}">
                <a16:creationId xmlns:a16="http://schemas.microsoft.com/office/drawing/2014/main" id="{D765310C-8E36-6D3D-F67D-5E9BF0282DE0}"/>
              </a:ext>
            </a:extLst>
          </p:cNvPr>
          <p:cNvSpPr txBox="1"/>
          <p:nvPr/>
        </p:nvSpPr>
        <p:spPr>
          <a:xfrm>
            <a:off x="5200193" y="83447"/>
            <a:ext cx="465889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sng"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J-ECOL</a:t>
            </a:r>
            <a:r>
              <a:rPr kumimoji="1" lang="ja-JP" altLang="en-US" sz="2800" b="1" i="0" u="sng"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の役割</a:t>
            </a:r>
            <a:endParaRPr kumimoji="1" lang="ja-JP" altLang="en-US" sz="2800" b="0" i="0" u="none" strike="noStrike" kern="1200" cap="none" spc="0" normalizeH="0" baseline="0" noProof="0" dirty="0">
              <a:ln>
                <a:noFill/>
              </a:ln>
              <a:solidFill>
                <a:prstClr val="black">
                  <a:lumMod val="50000"/>
                  <a:lumOff val="50000"/>
                </a:prstClr>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5292251C-A5FA-16DC-F2A6-008E73027AD2}"/>
              </a:ext>
            </a:extLst>
          </p:cNvPr>
          <p:cNvSpPr txBox="1"/>
          <p:nvPr/>
        </p:nvSpPr>
        <p:spPr>
          <a:xfrm>
            <a:off x="131617" y="83447"/>
            <a:ext cx="1960419" cy="400110"/>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ja-JP" altLang="en-US" sz="2000" b="1" dirty="0">
                <a:latin typeface="Meiryo UI" panose="020B0604030504040204" pitchFamily="50" charset="-128"/>
                <a:ea typeface="Meiryo UI" panose="020B0604030504040204" pitchFamily="50" charset="-128"/>
              </a:rPr>
              <a:t>現在までの取組</a:t>
            </a:r>
            <a:endParaRPr kumimoji="1" lang="ja-JP" altLang="en-US" sz="20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4D9ABFE1-1BAE-E9C9-BFA8-3220D2BEB7E9}"/>
              </a:ext>
            </a:extLst>
          </p:cNvPr>
          <p:cNvSpPr txBox="1"/>
          <p:nvPr/>
        </p:nvSpPr>
        <p:spPr>
          <a:xfrm>
            <a:off x="10614660" y="60960"/>
            <a:ext cx="1470660" cy="369332"/>
          </a:xfrm>
          <a:prstGeom prst="rect">
            <a:avLst/>
          </a:prstGeom>
          <a:noFill/>
        </p:spPr>
        <p:txBody>
          <a:bodyPr wrap="square" rtlCol="0">
            <a:spAutoFit/>
          </a:bodyPr>
          <a:lstStyle/>
          <a:p>
            <a:r>
              <a:rPr lang="en-US" altLang="ja-JP" b="1" dirty="0">
                <a:solidFill>
                  <a:srgbClr val="FF0000"/>
                </a:solidFill>
                <a:latin typeface="Roboto" panose="02000000000000000000" pitchFamily="2" charset="0"/>
              </a:rPr>
              <a:t>C</a:t>
            </a:r>
            <a:r>
              <a:rPr lang="en-US" altLang="ja-JP" b="1" i="0" dirty="0">
                <a:solidFill>
                  <a:srgbClr val="FF0000"/>
                </a:solidFill>
                <a:effectLst/>
                <a:latin typeface="Roboto" panose="02000000000000000000" pitchFamily="2" charset="0"/>
              </a:rPr>
              <a:t>onfidential</a:t>
            </a:r>
            <a:endParaRPr kumimoji="1" lang="ja-JP" altLang="en-US" b="1" dirty="0">
              <a:solidFill>
                <a:srgbClr val="FF0000"/>
              </a:solidFill>
            </a:endParaRPr>
          </a:p>
        </p:txBody>
      </p:sp>
    </p:spTree>
    <p:extLst>
      <p:ext uri="{BB962C8B-B14F-4D97-AF65-F5344CB8AC3E}">
        <p14:creationId xmlns:p14="http://schemas.microsoft.com/office/powerpoint/2010/main" val="332060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a:extLst>
              <a:ext uri="{FF2B5EF4-FFF2-40B4-BE49-F238E27FC236}">
                <a16:creationId xmlns:a16="http://schemas.microsoft.com/office/drawing/2014/main" id="{B590551E-40E2-8A76-5B41-466BBE0EAECB}"/>
              </a:ext>
            </a:extLst>
          </p:cNvPr>
          <p:cNvSpPr txBox="1"/>
          <p:nvPr/>
        </p:nvSpPr>
        <p:spPr>
          <a:xfrm>
            <a:off x="0" y="0"/>
            <a:ext cx="1960419" cy="400110"/>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ja-JP" altLang="en-US" sz="2000" b="1" dirty="0">
                <a:latin typeface="Meiryo UI" panose="020B0604030504040204" pitchFamily="50" charset="-128"/>
                <a:ea typeface="Meiryo UI" panose="020B0604030504040204" pitchFamily="50" charset="-128"/>
              </a:rPr>
              <a:t>現在までの取組</a:t>
            </a:r>
            <a:endParaRPr kumimoji="1" lang="ja-JP" altLang="en-US" sz="2000" b="1" dirty="0">
              <a:latin typeface="Meiryo UI" panose="020B0604030504040204" pitchFamily="50" charset="-128"/>
              <a:ea typeface="Meiryo UI" panose="020B0604030504040204" pitchFamily="50" charset="-128"/>
            </a:endParaRPr>
          </a:p>
        </p:txBody>
      </p:sp>
      <p:pic>
        <p:nvPicPr>
          <p:cNvPr id="45" name="図 44">
            <a:extLst>
              <a:ext uri="{FF2B5EF4-FFF2-40B4-BE49-F238E27FC236}">
                <a16:creationId xmlns:a16="http://schemas.microsoft.com/office/drawing/2014/main" id="{109BBC7D-8238-51F6-5030-C5ACA788B855}"/>
              </a:ext>
            </a:extLst>
          </p:cNvPr>
          <p:cNvPicPr>
            <a:picLocks noChangeAspect="1"/>
          </p:cNvPicPr>
          <p:nvPr/>
        </p:nvPicPr>
        <p:blipFill>
          <a:blip r:embed="rId2"/>
          <a:stretch>
            <a:fillRect/>
          </a:stretch>
        </p:blipFill>
        <p:spPr>
          <a:xfrm>
            <a:off x="1271055" y="1443318"/>
            <a:ext cx="9114505" cy="512690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46" name="テキスト ボックス 45">
            <a:extLst>
              <a:ext uri="{FF2B5EF4-FFF2-40B4-BE49-F238E27FC236}">
                <a16:creationId xmlns:a16="http://schemas.microsoft.com/office/drawing/2014/main" id="{9801DEEA-B18D-8BD5-342D-85A0AAEE015F}"/>
              </a:ext>
            </a:extLst>
          </p:cNvPr>
          <p:cNvSpPr txBox="1"/>
          <p:nvPr/>
        </p:nvSpPr>
        <p:spPr>
          <a:xfrm>
            <a:off x="0" y="812372"/>
            <a:ext cx="13046653" cy="523220"/>
          </a:xfrm>
          <a:prstGeom prst="rect">
            <a:avLst/>
          </a:prstGeom>
          <a:noFill/>
        </p:spPr>
        <p:txBody>
          <a:bodyPr wrap="square" rtlCol="0">
            <a:spAutoFit/>
          </a:bodyPr>
          <a:lstStyle/>
          <a:p>
            <a:r>
              <a:rPr lang="ja-JP" altLang="en-US" sz="2800" b="1" dirty="0">
                <a:solidFill>
                  <a:schemeClr val="accent5">
                    <a:lumMod val="75000"/>
                  </a:schemeClr>
                </a:solidFill>
                <a:latin typeface="Meiryo UI" panose="020B0604030504040204" pitchFamily="50" charset="-128"/>
                <a:ea typeface="Meiryo UI" panose="020B0604030504040204" pitchFamily="50" charset="-128"/>
              </a:rPr>
              <a:t>　　✔リサイクラーとの対話を重ねて剥離紙のリサイクルの流れを整理してきました。</a:t>
            </a:r>
            <a:endParaRPr lang="en-US" altLang="ja-JP" sz="2800" b="1" dirty="0">
              <a:solidFill>
                <a:schemeClr val="accent5">
                  <a:lumMod val="75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4CC1C5-182B-E6A9-7118-2DD54E5EA62E}"/>
              </a:ext>
            </a:extLst>
          </p:cNvPr>
          <p:cNvSpPr txBox="1"/>
          <p:nvPr/>
        </p:nvSpPr>
        <p:spPr>
          <a:xfrm>
            <a:off x="10614660" y="60960"/>
            <a:ext cx="1470660" cy="369332"/>
          </a:xfrm>
          <a:prstGeom prst="rect">
            <a:avLst/>
          </a:prstGeom>
          <a:noFill/>
        </p:spPr>
        <p:txBody>
          <a:bodyPr wrap="square" rtlCol="0">
            <a:spAutoFit/>
          </a:bodyPr>
          <a:lstStyle/>
          <a:p>
            <a:r>
              <a:rPr lang="en-US" altLang="ja-JP" b="1" dirty="0">
                <a:solidFill>
                  <a:srgbClr val="FF0000"/>
                </a:solidFill>
                <a:latin typeface="Roboto" panose="02000000000000000000" pitchFamily="2" charset="0"/>
              </a:rPr>
              <a:t>C</a:t>
            </a:r>
            <a:r>
              <a:rPr lang="en-US" altLang="ja-JP" b="1" i="0" dirty="0">
                <a:solidFill>
                  <a:srgbClr val="FF0000"/>
                </a:solidFill>
                <a:effectLst/>
                <a:latin typeface="Roboto" panose="02000000000000000000" pitchFamily="2" charset="0"/>
              </a:rPr>
              <a:t>onfidential</a:t>
            </a:r>
            <a:endParaRPr kumimoji="1" lang="ja-JP" altLang="en-US" b="1" dirty="0">
              <a:solidFill>
                <a:srgbClr val="FF0000"/>
              </a:solidFill>
            </a:endParaRPr>
          </a:p>
        </p:txBody>
      </p:sp>
    </p:spTree>
    <p:extLst>
      <p:ext uri="{BB962C8B-B14F-4D97-AF65-F5344CB8AC3E}">
        <p14:creationId xmlns:p14="http://schemas.microsoft.com/office/powerpoint/2010/main" val="4815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7C10953C-3524-7031-DC5D-02A34E589112}"/>
              </a:ext>
            </a:extLst>
          </p:cNvPr>
          <p:cNvSpPr txBox="1"/>
          <p:nvPr/>
        </p:nvSpPr>
        <p:spPr>
          <a:xfrm>
            <a:off x="585287" y="792878"/>
            <a:ext cx="11168563" cy="954107"/>
          </a:xfrm>
          <a:prstGeom prst="rect">
            <a:avLst/>
          </a:prstGeom>
          <a:noFill/>
        </p:spPr>
        <p:txBody>
          <a:bodyPr wrap="square" rtlCol="0">
            <a:spAutoFit/>
          </a:bodyPr>
          <a:lstStyle/>
          <a:p>
            <a:r>
              <a:rPr kumimoji="1" lang="ja-JP" altLang="en-US" sz="2800" b="1" u="sng" dirty="0">
                <a:solidFill>
                  <a:schemeClr val="accent5">
                    <a:lumMod val="75000"/>
                  </a:schemeClr>
                </a:solidFill>
                <a:latin typeface="Meiryo UI" panose="020B0604030504040204" pitchFamily="50" charset="-128"/>
                <a:ea typeface="Meiryo UI" panose="020B0604030504040204" pitchFamily="50" charset="-128"/>
              </a:rPr>
              <a:t>◆排出企業➡古紙問屋➡リサイクル企業の</a:t>
            </a:r>
            <a:r>
              <a:rPr kumimoji="1" lang="en-US" altLang="ja-JP" sz="2800" b="1" u="sng" dirty="0">
                <a:solidFill>
                  <a:schemeClr val="accent5">
                    <a:lumMod val="75000"/>
                  </a:schemeClr>
                </a:solidFill>
                <a:latin typeface="Meiryo UI" panose="020B0604030504040204" pitchFamily="50" charset="-128"/>
                <a:ea typeface="Meiryo UI" panose="020B0604030504040204" pitchFamily="50" charset="-128"/>
              </a:rPr>
              <a:t>2</a:t>
            </a:r>
            <a:r>
              <a:rPr kumimoji="1" lang="ja-JP" altLang="en-US" sz="2800" b="1" u="sng" dirty="0">
                <a:solidFill>
                  <a:schemeClr val="accent5">
                    <a:lumMod val="75000"/>
                  </a:schemeClr>
                </a:solidFill>
                <a:latin typeface="Meiryo UI" panose="020B0604030504040204" pitchFamily="50" charset="-128"/>
                <a:ea typeface="Meiryo UI" panose="020B0604030504040204" pitchFamily="50" charset="-128"/>
              </a:rPr>
              <a:t>段階の調整が伴い、スムーズに進まない状況。　</a:t>
            </a:r>
          </a:p>
        </p:txBody>
      </p:sp>
      <p:pic>
        <p:nvPicPr>
          <p:cNvPr id="35" name="図 34">
            <a:extLst>
              <a:ext uri="{FF2B5EF4-FFF2-40B4-BE49-F238E27FC236}">
                <a16:creationId xmlns:a16="http://schemas.microsoft.com/office/drawing/2014/main" id="{0AD1B343-E6A3-2D4E-0301-CCC1B2C879F7}"/>
              </a:ext>
            </a:extLst>
          </p:cNvPr>
          <p:cNvPicPr>
            <a:picLocks noChangeAspect="1"/>
          </p:cNvPicPr>
          <p:nvPr/>
        </p:nvPicPr>
        <p:blipFill>
          <a:blip r:embed="rId2"/>
          <a:stretch>
            <a:fillRect/>
          </a:stretch>
        </p:blipFill>
        <p:spPr>
          <a:xfrm>
            <a:off x="1806945" y="1568681"/>
            <a:ext cx="8369219" cy="5111440"/>
          </a:xfrm>
          <a:prstGeom prst="rect">
            <a:avLst/>
          </a:prstGeom>
        </p:spPr>
      </p:pic>
      <p:sp>
        <p:nvSpPr>
          <p:cNvPr id="36" name="テキスト ボックス 35">
            <a:extLst>
              <a:ext uri="{FF2B5EF4-FFF2-40B4-BE49-F238E27FC236}">
                <a16:creationId xmlns:a16="http://schemas.microsoft.com/office/drawing/2014/main" id="{F5BD79A5-416D-F261-E212-972F16350B49}"/>
              </a:ext>
            </a:extLst>
          </p:cNvPr>
          <p:cNvSpPr txBox="1"/>
          <p:nvPr/>
        </p:nvSpPr>
        <p:spPr>
          <a:xfrm>
            <a:off x="0" y="0"/>
            <a:ext cx="1960419" cy="400110"/>
          </a:xfrm>
          <a:prstGeom prst="rect">
            <a:avLst/>
          </a:prstGeom>
          <a:solidFill>
            <a:srgbClr val="FF0000"/>
          </a:solidFill>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ja-JP" altLang="en-US" sz="2000" b="1" dirty="0">
                <a:latin typeface="Meiryo UI" panose="020B0604030504040204" pitchFamily="50" charset="-128"/>
                <a:ea typeface="Meiryo UI" panose="020B0604030504040204" pitchFamily="50" charset="-128"/>
              </a:rPr>
              <a:t>　現在の課題</a:t>
            </a:r>
            <a:endParaRPr kumimoji="1" lang="ja-JP" altLang="en-US" sz="2000" b="1"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E7D1118-FAC8-169E-5A16-14A23E9C5240}"/>
              </a:ext>
            </a:extLst>
          </p:cNvPr>
          <p:cNvSpPr txBox="1"/>
          <p:nvPr/>
        </p:nvSpPr>
        <p:spPr>
          <a:xfrm>
            <a:off x="10614660" y="60960"/>
            <a:ext cx="1470660" cy="369332"/>
          </a:xfrm>
          <a:prstGeom prst="rect">
            <a:avLst/>
          </a:prstGeom>
          <a:noFill/>
        </p:spPr>
        <p:txBody>
          <a:bodyPr wrap="square" rtlCol="0">
            <a:spAutoFit/>
          </a:bodyPr>
          <a:lstStyle/>
          <a:p>
            <a:r>
              <a:rPr lang="en-US" altLang="ja-JP" b="1" dirty="0">
                <a:solidFill>
                  <a:srgbClr val="FF0000"/>
                </a:solidFill>
                <a:latin typeface="Roboto" panose="02000000000000000000" pitchFamily="2" charset="0"/>
              </a:rPr>
              <a:t>C</a:t>
            </a:r>
            <a:r>
              <a:rPr lang="en-US" altLang="ja-JP" b="1" i="0" dirty="0">
                <a:solidFill>
                  <a:srgbClr val="FF0000"/>
                </a:solidFill>
                <a:effectLst/>
                <a:latin typeface="Roboto" panose="02000000000000000000" pitchFamily="2" charset="0"/>
              </a:rPr>
              <a:t>onfidential</a:t>
            </a:r>
            <a:endParaRPr kumimoji="1" lang="ja-JP" altLang="en-US" b="1" dirty="0">
              <a:solidFill>
                <a:srgbClr val="FF0000"/>
              </a:solidFill>
            </a:endParaRPr>
          </a:p>
        </p:txBody>
      </p:sp>
    </p:spTree>
    <p:extLst>
      <p:ext uri="{BB962C8B-B14F-4D97-AF65-F5344CB8AC3E}">
        <p14:creationId xmlns:p14="http://schemas.microsoft.com/office/powerpoint/2010/main" val="52781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7C10953C-3524-7031-DC5D-02A34E589112}"/>
              </a:ext>
            </a:extLst>
          </p:cNvPr>
          <p:cNvSpPr txBox="1"/>
          <p:nvPr/>
        </p:nvSpPr>
        <p:spPr>
          <a:xfrm>
            <a:off x="290274" y="987301"/>
            <a:ext cx="9563771" cy="584775"/>
          </a:xfrm>
          <a:prstGeom prst="rect">
            <a:avLst/>
          </a:prstGeom>
          <a:noFill/>
        </p:spPr>
        <p:txBody>
          <a:bodyPr wrap="square" rtlCol="0">
            <a:spAutoFit/>
          </a:bodyPr>
          <a:lstStyle/>
          <a:p>
            <a:r>
              <a:rPr lang="ja-JP" altLang="en-US" sz="3200" b="1" dirty="0">
                <a:solidFill>
                  <a:schemeClr val="accent5">
                    <a:lumMod val="75000"/>
                  </a:schemeClr>
                </a:solidFill>
                <a:latin typeface="Meiryo UI" panose="020B0604030504040204" pitchFamily="50" charset="-128"/>
                <a:ea typeface="Meiryo UI" panose="020B0604030504040204" pitchFamily="50" charset="-128"/>
              </a:rPr>
              <a:t>◆都度の交渉でなく、あらかじめ条件を決めておく。</a:t>
            </a:r>
            <a:endParaRPr kumimoji="1" lang="ja-JP" altLang="en-US" sz="3200" b="1" dirty="0">
              <a:solidFill>
                <a:schemeClr val="accent5">
                  <a:lumMod val="75000"/>
                </a:schemeClr>
              </a:solidFill>
              <a:latin typeface="Meiryo UI" panose="020B0604030504040204" pitchFamily="50" charset="-128"/>
              <a:ea typeface="Meiryo UI" panose="020B0604030504040204" pitchFamily="50" charset="-128"/>
            </a:endParaRPr>
          </a:p>
        </p:txBody>
      </p:sp>
      <p:pic>
        <p:nvPicPr>
          <p:cNvPr id="35" name="図 34">
            <a:extLst>
              <a:ext uri="{FF2B5EF4-FFF2-40B4-BE49-F238E27FC236}">
                <a16:creationId xmlns:a16="http://schemas.microsoft.com/office/drawing/2014/main" id="{0AD1B343-E6A3-2D4E-0301-CCC1B2C879F7}"/>
              </a:ext>
            </a:extLst>
          </p:cNvPr>
          <p:cNvPicPr>
            <a:picLocks noChangeAspect="1"/>
          </p:cNvPicPr>
          <p:nvPr/>
        </p:nvPicPr>
        <p:blipFill>
          <a:blip r:embed="rId2"/>
          <a:stretch>
            <a:fillRect/>
          </a:stretch>
        </p:blipFill>
        <p:spPr>
          <a:xfrm>
            <a:off x="88573" y="1746560"/>
            <a:ext cx="8369219" cy="5111440"/>
          </a:xfrm>
          <a:prstGeom prst="rect">
            <a:avLst/>
          </a:prstGeom>
        </p:spPr>
      </p:pic>
      <p:sp>
        <p:nvSpPr>
          <p:cNvPr id="2" name="テキスト ボックス 1">
            <a:extLst>
              <a:ext uri="{FF2B5EF4-FFF2-40B4-BE49-F238E27FC236}">
                <a16:creationId xmlns:a16="http://schemas.microsoft.com/office/drawing/2014/main" id="{D465D171-811D-2AC7-9A03-C5D666CE96E7}"/>
              </a:ext>
            </a:extLst>
          </p:cNvPr>
          <p:cNvSpPr txBox="1"/>
          <p:nvPr/>
        </p:nvSpPr>
        <p:spPr>
          <a:xfrm>
            <a:off x="234046" y="139686"/>
            <a:ext cx="6201389"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sng"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2400" b="1" u="sng" kern="100" dirty="0">
                <a:solidFill>
                  <a:prstClr val="black">
                    <a:lumMod val="75000"/>
                    <a:lumOff val="25000"/>
                  </a:prstClr>
                </a:solidFill>
                <a:latin typeface="メイリオ" panose="020B0604030504040204" pitchFamily="50" charset="-128"/>
                <a:ea typeface="メイリオ" panose="020B0604030504040204" pitchFamily="50" charset="-128"/>
                <a:cs typeface="Times New Roman" panose="02020603050405020304" pitchFamily="18" charset="0"/>
              </a:rPr>
              <a:t>課題解決に向けた取組</a:t>
            </a:r>
            <a:endParaRPr kumimoji="0" lang="en-US" altLang="ja-JP" sz="2400" b="1" u="sng" kern="100" dirty="0">
              <a:solidFill>
                <a:prstClr val="black">
                  <a:lumMod val="75000"/>
                  <a:lumOff val="25000"/>
                </a:prstClr>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6C4A3357-A689-2D23-0578-15328BD7DB62}"/>
              </a:ext>
            </a:extLst>
          </p:cNvPr>
          <p:cNvSpPr/>
          <p:nvPr/>
        </p:nvSpPr>
        <p:spPr>
          <a:xfrm>
            <a:off x="3865417" y="1818196"/>
            <a:ext cx="3830782" cy="3463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FDC5823-7B5C-AC25-F7ED-CEFA5160344B}"/>
              </a:ext>
            </a:extLst>
          </p:cNvPr>
          <p:cNvSpPr txBox="1"/>
          <p:nvPr/>
        </p:nvSpPr>
        <p:spPr>
          <a:xfrm>
            <a:off x="4658183" y="1879172"/>
            <a:ext cx="3038016" cy="369332"/>
          </a:xfrm>
          <a:prstGeom prst="rect">
            <a:avLst/>
          </a:prstGeom>
          <a:noFill/>
        </p:spPr>
        <p:txBody>
          <a:bodyPr wrap="square" rtlCol="0">
            <a:spAutoFit/>
          </a:bodyPr>
          <a:lstStyle/>
          <a:p>
            <a:r>
              <a:rPr lang="ja-JP" altLang="en-US" b="1" dirty="0">
                <a:solidFill>
                  <a:schemeClr val="accent5">
                    <a:lumMod val="75000"/>
                  </a:schemeClr>
                </a:solidFill>
                <a:latin typeface="Meiryo UI" panose="020B0604030504040204" pitchFamily="50" charset="-128"/>
                <a:ea typeface="Meiryo UI" panose="020B0604030504040204" pitchFamily="50" charset="-128"/>
              </a:rPr>
              <a:t>事前に取引条件を定める</a:t>
            </a:r>
            <a:endParaRPr kumimoji="1" lang="ja-JP" altLang="en-US" b="1" dirty="0">
              <a:solidFill>
                <a:schemeClr val="accent5">
                  <a:lumMod val="7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845C55E-10A8-E18A-356B-39376AF63566}"/>
              </a:ext>
            </a:extLst>
          </p:cNvPr>
          <p:cNvSpPr txBox="1"/>
          <p:nvPr/>
        </p:nvSpPr>
        <p:spPr>
          <a:xfrm>
            <a:off x="8520137" y="2108652"/>
            <a:ext cx="3602921" cy="2308324"/>
          </a:xfrm>
          <a:prstGeom prst="rect">
            <a:avLst/>
          </a:prstGeom>
          <a:noFill/>
          <a:ln>
            <a:solidFill>
              <a:schemeClr val="accent1">
                <a:lumMod val="75000"/>
              </a:schemeClr>
            </a:solidFill>
          </a:ln>
        </p:spPr>
        <p:txBody>
          <a:bodyPr wrap="square" rtlCol="0">
            <a:spAutoFit/>
          </a:bodyPr>
          <a:lstStyle/>
          <a:p>
            <a:r>
              <a:rPr kumimoji="1" lang="ja-JP" altLang="en-US" sz="2400" dirty="0">
                <a:solidFill>
                  <a:schemeClr val="accent5">
                    <a:lumMod val="75000"/>
                  </a:schemeClr>
                </a:solidFill>
                <a:latin typeface="Meiryo UI" panose="020B0604030504040204" pitchFamily="50" charset="-128"/>
                <a:ea typeface="Meiryo UI" panose="020B0604030504040204" pitchFamily="50" charset="-128"/>
              </a:rPr>
              <a:t>①専用箱を用意し、専用箱に入った剥離紙は古紙問屋で受け入れていただく。</a:t>
            </a:r>
            <a:endParaRPr kumimoji="1" lang="en-US" altLang="ja-JP" sz="2400" dirty="0">
              <a:solidFill>
                <a:schemeClr val="accent5">
                  <a:lumMod val="75000"/>
                </a:schemeClr>
              </a:solidFill>
              <a:latin typeface="Meiryo UI" panose="020B0604030504040204" pitchFamily="50" charset="-128"/>
              <a:ea typeface="Meiryo UI" panose="020B0604030504040204" pitchFamily="50" charset="-128"/>
            </a:endParaRPr>
          </a:p>
          <a:p>
            <a:endParaRPr lang="en-US" altLang="ja-JP" sz="2400" dirty="0">
              <a:solidFill>
                <a:schemeClr val="accent5">
                  <a:lumMod val="75000"/>
                </a:schemeClr>
              </a:solidFill>
              <a:latin typeface="Meiryo UI" panose="020B0604030504040204" pitchFamily="50" charset="-128"/>
              <a:ea typeface="Meiryo UI" panose="020B0604030504040204" pitchFamily="50" charset="-128"/>
            </a:endParaRPr>
          </a:p>
          <a:p>
            <a:r>
              <a:rPr kumimoji="1" lang="ja-JP" altLang="en-US" sz="2400" dirty="0">
                <a:solidFill>
                  <a:schemeClr val="accent5">
                    <a:lumMod val="75000"/>
                  </a:schemeClr>
                </a:solidFill>
                <a:latin typeface="Meiryo UI" panose="020B0604030504040204" pitchFamily="50" charset="-128"/>
                <a:ea typeface="Meiryo UI" panose="020B0604030504040204" pitchFamily="50" charset="-128"/>
              </a:rPr>
              <a:t>②古紙問屋と製紙会社で受け入れ条件を決めておく。</a:t>
            </a:r>
          </a:p>
        </p:txBody>
      </p:sp>
      <p:sp>
        <p:nvSpPr>
          <p:cNvPr id="7" name="テキスト ボックス 6">
            <a:extLst>
              <a:ext uri="{FF2B5EF4-FFF2-40B4-BE49-F238E27FC236}">
                <a16:creationId xmlns:a16="http://schemas.microsoft.com/office/drawing/2014/main" id="{0743FFB6-1933-A57C-9166-648692941E8B}"/>
              </a:ext>
            </a:extLst>
          </p:cNvPr>
          <p:cNvSpPr txBox="1"/>
          <p:nvPr/>
        </p:nvSpPr>
        <p:spPr>
          <a:xfrm>
            <a:off x="4595838" y="2164559"/>
            <a:ext cx="775352" cy="369332"/>
          </a:xfrm>
          <a:prstGeom prst="rect">
            <a:avLst/>
          </a:prstGeom>
          <a:noFill/>
        </p:spPr>
        <p:txBody>
          <a:bodyPr wrap="square" rtlCol="0">
            <a:spAutoFit/>
          </a:bodyPr>
          <a:lstStyle/>
          <a:p>
            <a:r>
              <a:rPr lang="ja-JP" altLang="en-US" b="1" dirty="0">
                <a:solidFill>
                  <a:schemeClr val="accent1">
                    <a:lumMod val="75000"/>
                  </a:schemeClr>
                </a:solidFill>
                <a:latin typeface="Meiryo UI" panose="020B0604030504040204" pitchFamily="50" charset="-128"/>
                <a:ea typeface="Meiryo UI" panose="020B0604030504040204" pitchFamily="50" charset="-128"/>
              </a:rPr>
              <a:t>①</a:t>
            </a:r>
            <a:endParaRPr kumimoji="1" lang="ja-JP" altLang="en-US"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CA4705D5-6D1B-B82A-AE88-D71DE0164D3C}"/>
              </a:ext>
            </a:extLst>
          </p:cNvPr>
          <p:cNvSpPr txBox="1"/>
          <p:nvPr/>
        </p:nvSpPr>
        <p:spPr>
          <a:xfrm>
            <a:off x="7103511" y="2164559"/>
            <a:ext cx="775352" cy="369332"/>
          </a:xfrm>
          <a:prstGeom prst="rect">
            <a:avLst/>
          </a:prstGeom>
          <a:noFill/>
        </p:spPr>
        <p:txBody>
          <a:bodyPr wrap="square" rtlCol="0">
            <a:spAutoFit/>
          </a:bodyPr>
          <a:lstStyle/>
          <a:p>
            <a:r>
              <a:rPr kumimoji="1" lang="ja-JP" altLang="en-US" b="1" dirty="0">
                <a:solidFill>
                  <a:schemeClr val="accent1">
                    <a:lumMod val="75000"/>
                  </a:schemeClr>
                </a:solidFill>
                <a:latin typeface="Meiryo UI" panose="020B0604030504040204" pitchFamily="50" charset="-128"/>
                <a:ea typeface="Meiryo UI" panose="020B0604030504040204" pitchFamily="50" charset="-128"/>
              </a:rPr>
              <a:t>②</a:t>
            </a:r>
          </a:p>
        </p:txBody>
      </p:sp>
      <p:sp>
        <p:nvSpPr>
          <p:cNvPr id="9" name="矢印: 右 8">
            <a:extLst>
              <a:ext uri="{FF2B5EF4-FFF2-40B4-BE49-F238E27FC236}">
                <a16:creationId xmlns:a16="http://schemas.microsoft.com/office/drawing/2014/main" id="{F4AA555B-EB30-A3BC-09E9-22BD12996B11}"/>
              </a:ext>
            </a:extLst>
          </p:cNvPr>
          <p:cNvSpPr/>
          <p:nvPr/>
        </p:nvSpPr>
        <p:spPr>
          <a:xfrm rot="5400000">
            <a:off x="10058400" y="4281474"/>
            <a:ext cx="457200" cy="86590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BA886A0-EDAF-FB89-5535-79E1C07F6890}"/>
              </a:ext>
            </a:extLst>
          </p:cNvPr>
          <p:cNvSpPr txBox="1"/>
          <p:nvPr/>
        </p:nvSpPr>
        <p:spPr>
          <a:xfrm>
            <a:off x="8705850" y="5050847"/>
            <a:ext cx="3397577" cy="461665"/>
          </a:xfrm>
          <a:prstGeom prst="rect">
            <a:avLst/>
          </a:prstGeom>
          <a:noFill/>
        </p:spPr>
        <p:txBody>
          <a:bodyPr wrap="square" rtlCol="0">
            <a:spAutoFit/>
          </a:bodyPr>
          <a:lstStyle/>
          <a:p>
            <a:r>
              <a:rPr lang="ja-JP" altLang="en-US" sz="2400" b="1" dirty="0">
                <a:solidFill>
                  <a:schemeClr val="accent5">
                    <a:lumMod val="75000"/>
                  </a:schemeClr>
                </a:solidFill>
                <a:latin typeface="Meiryo UI" panose="020B0604030504040204" pitchFamily="50" charset="-128"/>
                <a:ea typeface="Meiryo UI" panose="020B0604030504040204" pitchFamily="50" charset="-128"/>
              </a:rPr>
              <a:t>リサイクルシステムの構築</a:t>
            </a:r>
            <a:endParaRPr kumimoji="1" lang="ja-JP" altLang="en-US" sz="2400" b="1" dirty="0">
              <a:solidFill>
                <a:schemeClr val="accent5">
                  <a:lumMod val="75000"/>
                </a:schemeClr>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EFE9EF9E-1A57-D4D7-7D33-CD06C1AF8D94}"/>
              </a:ext>
            </a:extLst>
          </p:cNvPr>
          <p:cNvSpPr txBox="1"/>
          <p:nvPr/>
        </p:nvSpPr>
        <p:spPr>
          <a:xfrm>
            <a:off x="10614660" y="60960"/>
            <a:ext cx="1470660" cy="369332"/>
          </a:xfrm>
          <a:prstGeom prst="rect">
            <a:avLst/>
          </a:prstGeom>
          <a:noFill/>
        </p:spPr>
        <p:txBody>
          <a:bodyPr wrap="square" rtlCol="0">
            <a:spAutoFit/>
          </a:bodyPr>
          <a:lstStyle/>
          <a:p>
            <a:r>
              <a:rPr lang="en-US" altLang="ja-JP" b="1" dirty="0">
                <a:solidFill>
                  <a:srgbClr val="FF0000"/>
                </a:solidFill>
                <a:latin typeface="Roboto" panose="02000000000000000000" pitchFamily="2" charset="0"/>
              </a:rPr>
              <a:t>C</a:t>
            </a:r>
            <a:r>
              <a:rPr lang="en-US" altLang="ja-JP" b="1" i="0" dirty="0">
                <a:solidFill>
                  <a:srgbClr val="FF0000"/>
                </a:solidFill>
                <a:effectLst/>
                <a:latin typeface="Roboto" panose="02000000000000000000" pitchFamily="2" charset="0"/>
              </a:rPr>
              <a:t>onfidential</a:t>
            </a:r>
            <a:endParaRPr kumimoji="1" lang="ja-JP" altLang="en-US" b="1" dirty="0">
              <a:solidFill>
                <a:srgbClr val="FF0000"/>
              </a:solidFill>
            </a:endParaRPr>
          </a:p>
        </p:txBody>
      </p:sp>
    </p:spTree>
    <p:extLst>
      <p:ext uri="{BB962C8B-B14F-4D97-AF65-F5344CB8AC3E}">
        <p14:creationId xmlns:p14="http://schemas.microsoft.com/office/powerpoint/2010/main" val="330053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92AE10EE-EC76-8F05-35EF-8704C294BDF7}"/>
              </a:ext>
            </a:extLst>
          </p:cNvPr>
          <p:cNvSpPr/>
          <p:nvPr/>
        </p:nvSpPr>
        <p:spPr>
          <a:xfrm>
            <a:off x="6973402" y="3064982"/>
            <a:ext cx="1925159" cy="1533880"/>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9" name="フローチャート: 端子 98">
            <a:extLst>
              <a:ext uri="{FF2B5EF4-FFF2-40B4-BE49-F238E27FC236}">
                <a16:creationId xmlns:a16="http://schemas.microsoft.com/office/drawing/2014/main" id="{C41A5656-2DAC-74BC-6B60-331C83F8BE2E}"/>
              </a:ext>
            </a:extLst>
          </p:cNvPr>
          <p:cNvSpPr/>
          <p:nvPr/>
        </p:nvSpPr>
        <p:spPr>
          <a:xfrm>
            <a:off x="447785" y="2903638"/>
            <a:ext cx="4515898" cy="1784776"/>
          </a:xfrm>
          <a:prstGeom prst="flowChartTerminator">
            <a:avLst/>
          </a:prstGeom>
          <a:solidFill>
            <a:schemeClr val="tx1">
              <a:lumMod val="65000"/>
              <a:lumOff val="35000"/>
              <a:alpha val="94000"/>
            </a:schemeClr>
          </a:solidFill>
          <a:effectLst>
            <a:softEdge rad="304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0" name="四角形: 角を丸くする 89">
            <a:extLst>
              <a:ext uri="{FF2B5EF4-FFF2-40B4-BE49-F238E27FC236}">
                <a16:creationId xmlns:a16="http://schemas.microsoft.com/office/drawing/2014/main" id="{9F26EA58-9869-6690-1DD4-1216F1907B1E}"/>
              </a:ext>
            </a:extLst>
          </p:cNvPr>
          <p:cNvSpPr/>
          <p:nvPr/>
        </p:nvSpPr>
        <p:spPr>
          <a:xfrm>
            <a:off x="1384605" y="4222166"/>
            <a:ext cx="2579089" cy="2163019"/>
          </a:xfrm>
          <a:prstGeom prst="round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97" name="図 96">
            <a:extLst>
              <a:ext uri="{FF2B5EF4-FFF2-40B4-BE49-F238E27FC236}">
                <a16:creationId xmlns:a16="http://schemas.microsoft.com/office/drawing/2014/main" id="{1E1FC60B-EBFE-CF7D-D898-326AFC340DB7}"/>
              </a:ext>
            </a:extLst>
          </p:cNvPr>
          <p:cNvPicPr>
            <a:picLocks noChangeAspect="1"/>
          </p:cNvPicPr>
          <p:nvPr/>
        </p:nvPicPr>
        <p:blipFill rotWithShape="1">
          <a:blip r:embed="rId2"/>
          <a:srcRect r="41487"/>
          <a:stretch/>
        </p:blipFill>
        <p:spPr>
          <a:xfrm rot="10800000">
            <a:off x="3893436" y="2898846"/>
            <a:ext cx="1102286" cy="1836564"/>
          </a:xfrm>
          <a:prstGeom prst="rect">
            <a:avLst/>
          </a:prstGeom>
        </p:spPr>
      </p:pic>
      <p:pic>
        <p:nvPicPr>
          <p:cNvPr id="96" name="図 95">
            <a:extLst>
              <a:ext uri="{FF2B5EF4-FFF2-40B4-BE49-F238E27FC236}">
                <a16:creationId xmlns:a16="http://schemas.microsoft.com/office/drawing/2014/main" id="{B5EBA51C-2189-481A-7FD4-57A1C2C7EE21}"/>
              </a:ext>
            </a:extLst>
          </p:cNvPr>
          <p:cNvPicPr>
            <a:picLocks noChangeAspect="1"/>
          </p:cNvPicPr>
          <p:nvPr/>
        </p:nvPicPr>
        <p:blipFill rotWithShape="1">
          <a:blip r:embed="rId2"/>
          <a:srcRect r="41487"/>
          <a:stretch/>
        </p:blipFill>
        <p:spPr>
          <a:xfrm rot="577917">
            <a:off x="359316" y="2736088"/>
            <a:ext cx="1102286" cy="1888820"/>
          </a:xfrm>
          <a:prstGeom prst="rect">
            <a:avLst/>
          </a:prstGeom>
        </p:spPr>
      </p:pic>
      <p:sp>
        <p:nvSpPr>
          <p:cNvPr id="89" name="四角形: 角を丸くする 88">
            <a:extLst>
              <a:ext uri="{FF2B5EF4-FFF2-40B4-BE49-F238E27FC236}">
                <a16:creationId xmlns:a16="http://schemas.microsoft.com/office/drawing/2014/main" id="{19A88165-8D36-FF6C-D439-347667C2B2EF}"/>
              </a:ext>
            </a:extLst>
          </p:cNvPr>
          <p:cNvSpPr/>
          <p:nvPr/>
        </p:nvSpPr>
        <p:spPr>
          <a:xfrm>
            <a:off x="1547030" y="4963450"/>
            <a:ext cx="2317408" cy="1154673"/>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6" name="四角形: 角を丸くする 85">
            <a:extLst>
              <a:ext uri="{FF2B5EF4-FFF2-40B4-BE49-F238E27FC236}">
                <a16:creationId xmlns:a16="http://schemas.microsoft.com/office/drawing/2014/main" id="{33EDDF26-5D0A-7440-A3A2-ABB61A4B3471}"/>
              </a:ext>
            </a:extLst>
          </p:cNvPr>
          <p:cNvSpPr/>
          <p:nvPr/>
        </p:nvSpPr>
        <p:spPr>
          <a:xfrm>
            <a:off x="1530162" y="4383720"/>
            <a:ext cx="2363273" cy="4515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0" name="グラフィックス 19" descr="工場 単色塗りつぶし">
            <a:extLst>
              <a:ext uri="{FF2B5EF4-FFF2-40B4-BE49-F238E27FC236}">
                <a16:creationId xmlns:a16="http://schemas.microsoft.com/office/drawing/2014/main" id="{D006F01A-C2AE-5883-5D65-EB736F1BE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6048" y="985753"/>
            <a:ext cx="1364663" cy="1364663"/>
          </a:xfrm>
          <a:prstGeom prst="rect">
            <a:avLst/>
          </a:prstGeom>
        </p:spPr>
      </p:pic>
      <p:sp>
        <p:nvSpPr>
          <p:cNvPr id="40" name="四角形: 角を丸くする 39">
            <a:extLst>
              <a:ext uri="{FF2B5EF4-FFF2-40B4-BE49-F238E27FC236}">
                <a16:creationId xmlns:a16="http://schemas.microsoft.com/office/drawing/2014/main" id="{34482889-B7EE-6352-8C8E-C5C1AA813E21}"/>
              </a:ext>
            </a:extLst>
          </p:cNvPr>
          <p:cNvSpPr/>
          <p:nvPr/>
        </p:nvSpPr>
        <p:spPr>
          <a:xfrm>
            <a:off x="1430128" y="1169353"/>
            <a:ext cx="2441735" cy="2379652"/>
          </a:xfrm>
          <a:prstGeom prst="round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四角形: 角を丸くする 29">
            <a:extLst>
              <a:ext uri="{FF2B5EF4-FFF2-40B4-BE49-F238E27FC236}">
                <a16:creationId xmlns:a16="http://schemas.microsoft.com/office/drawing/2014/main" id="{7C238D48-1074-7969-42A1-F47F95F5A23F}"/>
              </a:ext>
            </a:extLst>
          </p:cNvPr>
          <p:cNvSpPr/>
          <p:nvPr/>
        </p:nvSpPr>
        <p:spPr>
          <a:xfrm>
            <a:off x="5557063" y="1144975"/>
            <a:ext cx="2050039" cy="2557864"/>
          </a:xfrm>
          <a:prstGeom prst="round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31" name="図 30">
            <a:extLst>
              <a:ext uri="{FF2B5EF4-FFF2-40B4-BE49-F238E27FC236}">
                <a16:creationId xmlns:a16="http://schemas.microsoft.com/office/drawing/2014/main" id="{4242DF13-6A1E-1EC9-C21F-C4AFC1784050}"/>
              </a:ext>
            </a:extLst>
          </p:cNvPr>
          <p:cNvPicPr>
            <a:picLocks noChangeAspect="1"/>
          </p:cNvPicPr>
          <p:nvPr/>
        </p:nvPicPr>
        <p:blipFill>
          <a:blip r:embed="rId5"/>
          <a:stretch>
            <a:fillRect/>
          </a:stretch>
        </p:blipFill>
        <p:spPr>
          <a:xfrm>
            <a:off x="2762007" y="5344804"/>
            <a:ext cx="1037914" cy="683606"/>
          </a:xfrm>
          <a:prstGeom prst="rect">
            <a:avLst/>
          </a:prstGeom>
        </p:spPr>
      </p:pic>
      <p:pic>
        <p:nvPicPr>
          <p:cNvPr id="32" name="図 31" descr="荷物, 屋外, スーツケース, 積み重ね が含まれている画像&#10;&#10;自動的に生成された説明">
            <a:extLst>
              <a:ext uri="{FF2B5EF4-FFF2-40B4-BE49-F238E27FC236}">
                <a16:creationId xmlns:a16="http://schemas.microsoft.com/office/drawing/2014/main" id="{4D437EBB-DE68-45F6-5453-3B46399617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1525" y="1446624"/>
            <a:ext cx="1829349" cy="1372012"/>
          </a:xfrm>
          <a:prstGeom prst="rect">
            <a:avLst/>
          </a:prstGeom>
        </p:spPr>
      </p:pic>
      <p:sp>
        <p:nvSpPr>
          <p:cNvPr id="36" name="テキスト ボックス 35">
            <a:extLst>
              <a:ext uri="{FF2B5EF4-FFF2-40B4-BE49-F238E27FC236}">
                <a16:creationId xmlns:a16="http://schemas.microsoft.com/office/drawing/2014/main" id="{C1CB2C31-81D0-B2EC-C531-163DBB0AD140}"/>
              </a:ext>
            </a:extLst>
          </p:cNvPr>
          <p:cNvSpPr txBox="1"/>
          <p:nvPr/>
        </p:nvSpPr>
        <p:spPr>
          <a:xfrm>
            <a:off x="830113" y="814160"/>
            <a:ext cx="358810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00" cap="none" spc="0" normalizeH="0" baseline="0" noProof="0" dirty="0">
                <a:ln>
                  <a:noFill/>
                </a:ln>
                <a:solidFill>
                  <a:schemeClr val="bg1"/>
                </a:solidFill>
                <a:effectLst/>
                <a:highlight>
                  <a:srgbClr val="000000"/>
                </a:highlight>
                <a:uLnTx/>
                <a:uFillTx/>
                <a:latin typeface="游明朝" panose="02020400000000000000" pitchFamily="18" charset="-128"/>
                <a:ea typeface="游明朝" panose="02020400000000000000" pitchFamily="18" charset="-128"/>
                <a:cs typeface="Times New Roman" panose="02020603050405020304" pitchFamily="18" charset="0"/>
              </a:rPr>
              <a:t>①</a:t>
            </a:r>
            <a:r>
              <a:rPr kumimoji="0" lang="ja-JP" altLang="ja-JP" b="1" i="0" u="none" strike="noStrike" kern="100" cap="none" spc="0" normalizeH="0" baseline="0" noProof="0" dirty="0">
                <a:ln>
                  <a:noFill/>
                </a:ln>
                <a:solidFill>
                  <a:schemeClr val="bg1"/>
                </a:solidFill>
                <a:effectLst/>
                <a:highlight>
                  <a:srgbClr val="000000"/>
                </a:highlight>
                <a:uLnTx/>
                <a:uFillTx/>
                <a:latin typeface="游明朝" panose="02020400000000000000" pitchFamily="18" charset="-128"/>
                <a:ea typeface="Meiryo UI" panose="020B0604030504040204" pitchFamily="50" charset="-128"/>
                <a:cs typeface="Times New Roman" panose="02020603050405020304" pitchFamily="18" charset="0"/>
              </a:rPr>
              <a:t>ラベル</a:t>
            </a:r>
            <a:r>
              <a:rPr kumimoji="0" lang="ja-JP" altLang="en-US" b="1" i="0" u="none" strike="noStrike" kern="100" cap="none" spc="0" normalizeH="0" baseline="0" noProof="0" dirty="0">
                <a:ln>
                  <a:noFill/>
                </a:ln>
                <a:solidFill>
                  <a:schemeClr val="bg1"/>
                </a:solidFill>
                <a:effectLst/>
                <a:highlight>
                  <a:srgbClr val="000000"/>
                </a:highlight>
                <a:uLnTx/>
                <a:uFillTx/>
                <a:latin typeface="游明朝" panose="02020400000000000000" pitchFamily="18" charset="-128"/>
                <a:ea typeface="Meiryo UI" panose="020B0604030504040204" pitchFamily="50" charset="-128"/>
                <a:cs typeface="Times New Roman" panose="02020603050405020304" pitchFamily="18" charset="0"/>
              </a:rPr>
              <a:t>製造・タック紙製造</a:t>
            </a:r>
            <a:r>
              <a:rPr kumimoji="0" lang="ja-JP" altLang="ja-JP" b="1" i="0" u="none" strike="noStrike" kern="100" cap="none" spc="0" normalizeH="0" baseline="0" noProof="0" dirty="0">
                <a:ln>
                  <a:noFill/>
                </a:ln>
                <a:solidFill>
                  <a:schemeClr val="bg1"/>
                </a:solidFill>
                <a:effectLst/>
                <a:highlight>
                  <a:srgbClr val="000000"/>
                </a:highlight>
                <a:uLnTx/>
                <a:uFillTx/>
                <a:latin typeface="游明朝" panose="02020400000000000000" pitchFamily="18" charset="-128"/>
                <a:ea typeface="Meiryo UI" panose="020B0604030504040204" pitchFamily="50" charset="-128"/>
                <a:cs typeface="Times New Roman" panose="02020603050405020304" pitchFamily="18" charset="0"/>
              </a:rPr>
              <a:t>企業</a:t>
            </a:r>
            <a:endParaRPr kumimoji="0" lang="ja-JP" altLang="en-US" b="1" i="0" u="none" strike="noStrike" kern="1200" cap="none" spc="0" normalizeH="0" baseline="0" noProof="0" dirty="0">
              <a:ln>
                <a:noFill/>
              </a:ln>
              <a:solidFill>
                <a:schemeClr val="bg1"/>
              </a:solidFill>
              <a:effectLst/>
              <a:highlight>
                <a:srgbClr val="000000"/>
              </a:highlight>
              <a:uLnTx/>
              <a:uFillTx/>
              <a:latin typeface="游ゴシック"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63FF0303-DC85-3B06-7551-BE5A1B9BE7E7}"/>
              </a:ext>
            </a:extLst>
          </p:cNvPr>
          <p:cNvSpPr txBox="1"/>
          <p:nvPr/>
        </p:nvSpPr>
        <p:spPr>
          <a:xfrm>
            <a:off x="5535695" y="812514"/>
            <a:ext cx="2110113"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00" cap="none" spc="0" normalizeH="0" baseline="0" noProof="0" dirty="0">
                <a:ln>
                  <a:noFill/>
                </a:ln>
                <a:solidFill>
                  <a:schemeClr val="bg1"/>
                </a:solidFill>
                <a:effectLst/>
                <a:highlight>
                  <a:srgbClr val="000000"/>
                </a:highlight>
                <a:uLnTx/>
                <a:uFillTx/>
                <a:latin typeface="Meiryo UI" panose="020B0604030504040204" pitchFamily="50" charset="-128"/>
                <a:ea typeface="Meiryo UI" panose="020B0604030504040204" pitchFamily="50" charset="-128"/>
                <a:cs typeface="Times New Roman" panose="02020603050405020304" pitchFamily="18" charset="0"/>
              </a:rPr>
              <a:t>③</a:t>
            </a:r>
            <a:r>
              <a:rPr kumimoji="0" lang="ja-JP" altLang="ja-JP" b="1" i="0" u="none" strike="noStrike" kern="100" cap="none" spc="0" normalizeH="0" baseline="0" noProof="0" dirty="0">
                <a:ln>
                  <a:noFill/>
                </a:ln>
                <a:solidFill>
                  <a:schemeClr val="bg1"/>
                </a:solidFill>
                <a:effectLst/>
                <a:highlight>
                  <a:srgbClr val="000000"/>
                </a:highlight>
                <a:uLnTx/>
                <a:uFillTx/>
                <a:latin typeface="游明朝" panose="02020400000000000000" pitchFamily="18" charset="-128"/>
                <a:ea typeface="Meiryo UI" panose="020B0604030504040204" pitchFamily="50" charset="-128"/>
                <a:cs typeface="Times New Roman" panose="02020603050405020304" pitchFamily="18" charset="0"/>
              </a:rPr>
              <a:t>古紙回収企業</a:t>
            </a:r>
            <a:endParaRPr kumimoji="0" lang="ja-JP" altLang="en-US" b="1" i="0" u="none" strike="noStrike" kern="1200" cap="none" spc="0" normalizeH="0" baseline="0" noProof="0" dirty="0">
              <a:ln>
                <a:noFill/>
              </a:ln>
              <a:solidFill>
                <a:schemeClr val="bg1"/>
              </a:solidFill>
              <a:effectLst/>
              <a:highlight>
                <a:srgbClr val="000000"/>
              </a:highlight>
              <a:uLnTx/>
              <a:uFillTx/>
              <a:latin typeface="游ゴシック"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359058C2-9299-BA7E-B29F-EDBA814A27FF}"/>
              </a:ext>
            </a:extLst>
          </p:cNvPr>
          <p:cNvSpPr txBox="1"/>
          <p:nvPr/>
        </p:nvSpPr>
        <p:spPr>
          <a:xfrm>
            <a:off x="9132914" y="742833"/>
            <a:ext cx="202029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00" cap="none" spc="0" normalizeH="0" baseline="0" noProof="0" dirty="0">
                <a:ln>
                  <a:noFill/>
                </a:ln>
                <a:solidFill>
                  <a:schemeClr val="bg1"/>
                </a:solidFill>
                <a:effectLst/>
                <a:highlight>
                  <a:srgbClr val="000000"/>
                </a:highlight>
                <a:uLnTx/>
                <a:uFillTx/>
                <a:latin typeface="游明朝" panose="02020400000000000000" pitchFamily="18" charset="-128"/>
                <a:ea typeface="Meiryo UI" panose="020B0604030504040204" pitchFamily="50" charset="-128"/>
                <a:cs typeface="Times New Roman" panose="02020603050405020304" pitchFamily="18" charset="0"/>
              </a:rPr>
              <a:t>④製紙製造企業</a:t>
            </a:r>
            <a:endParaRPr kumimoji="0" lang="ja-JP" altLang="en-US" b="1" i="0" u="none" strike="noStrike" kern="1200" cap="none" spc="0" normalizeH="0" baseline="0" noProof="0" dirty="0">
              <a:ln>
                <a:noFill/>
              </a:ln>
              <a:solidFill>
                <a:schemeClr val="bg1"/>
              </a:solidFill>
              <a:effectLst/>
              <a:highlight>
                <a:srgbClr val="000000"/>
              </a:highlight>
              <a:uLnTx/>
              <a:uFillTx/>
              <a:latin typeface="游ゴシック" panose="020F0502020204030204"/>
              <a:ea typeface="游ゴシック" panose="020B0400000000000000" pitchFamily="50" charset="-128"/>
              <a:cs typeface="+mn-cs"/>
            </a:endParaRPr>
          </a:p>
        </p:txBody>
      </p:sp>
      <p:sp>
        <p:nvSpPr>
          <p:cNvPr id="51" name="四角形: 角を丸くする 50">
            <a:extLst>
              <a:ext uri="{FF2B5EF4-FFF2-40B4-BE49-F238E27FC236}">
                <a16:creationId xmlns:a16="http://schemas.microsoft.com/office/drawing/2014/main" id="{640AF629-F524-565D-B3F5-A03E0F06E772}"/>
              </a:ext>
            </a:extLst>
          </p:cNvPr>
          <p:cNvSpPr/>
          <p:nvPr/>
        </p:nvSpPr>
        <p:spPr>
          <a:xfrm>
            <a:off x="9104452" y="1071484"/>
            <a:ext cx="2110113" cy="2557864"/>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4" name="図 53">
            <a:extLst>
              <a:ext uri="{FF2B5EF4-FFF2-40B4-BE49-F238E27FC236}">
                <a16:creationId xmlns:a16="http://schemas.microsoft.com/office/drawing/2014/main" id="{B7DF04B9-A13F-6224-46BF-83418EE756A4}"/>
              </a:ext>
            </a:extLst>
          </p:cNvPr>
          <p:cNvPicPr>
            <a:picLocks noChangeAspect="1"/>
          </p:cNvPicPr>
          <p:nvPr/>
        </p:nvPicPr>
        <p:blipFill>
          <a:blip r:embed="rId7"/>
          <a:stretch>
            <a:fillRect/>
          </a:stretch>
        </p:blipFill>
        <p:spPr>
          <a:xfrm>
            <a:off x="9236596" y="2244866"/>
            <a:ext cx="1823569" cy="984148"/>
          </a:xfrm>
          <a:prstGeom prst="rect">
            <a:avLst/>
          </a:prstGeom>
        </p:spPr>
      </p:pic>
      <p:sp>
        <p:nvSpPr>
          <p:cNvPr id="60" name="テキスト ボックス 59">
            <a:extLst>
              <a:ext uri="{FF2B5EF4-FFF2-40B4-BE49-F238E27FC236}">
                <a16:creationId xmlns:a16="http://schemas.microsoft.com/office/drawing/2014/main" id="{E0D634BF-A1EE-FBD1-4509-D77667086126}"/>
              </a:ext>
            </a:extLst>
          </p:cNvPr>
          <p:cNvSpPr txBox="1"/>
          <p:nvPr/>
        </p:nvSpPr>
        <p:spPr>
          <a:xfrm>
            <a:off x="1626801" y="6368648"/>
            <a:ext cx="225900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00" cap="none" spc="0" normalizeH="0" baseline="0" noProof="0" dirty="0">
                <a:ln>
                  <a:noFill/>
                </a:ln>
                <a:solidFill>
                  <a:schemeClr val="bg1"/>
                </a:solidFill>
                <a:effectLst/>
                <a:highlight>
                  <a:srgbClr val="000000"/>
                </a:highlight>
                <a:uLnTx/>
                <a:uFillTx/>
                <a:latin typeface="游明朝" panose="02020400000000000000" pitchFamily="18" charset="-128"/>
                <a:ea typeface="Meiryo UI" panose="020B0604030504040204" pitchFamily="50" charset="-128"/>
                <a:cs typeface="Times New Roman" panose="02020603050405020304" pitchFamily="18" charset="0"/>
              </a:rPr>
              <a:t>②ラベル使用企業</a:t>
            </a:r>
            <a:endParaRPr kumimoji="0" lang="ja-JP" altLang="en-US" b="1" i="0" u="none" strike="noStrike" kern="1200" cap="none" spc="0" normalizeH="0" baseline="0" noProof="0" dirty="0">
              <a:ln>
                <a:noFill/>
              </a:ln>
              <a:solidFill>
                <a:schemeClr val="bg1"/>
              </a:solidFill>
              <a:effectLst/>
              <a:highlight>
                <a:srgbClr val="000000"/>
              </a:highlight>
              <a:uLnTx/>
              <a:uFillTx/>
              <a:latin typeface="游ゴシック" panose="020F0502020204030204"/>
              <a:ea typeface="游ゴシック" panose="020B0400000000000000" pitchFamily="50" charset="-128"/>
              <a:cs typeface="+mn-cs"/>
            </a:endParaRPr>
          </a:p>
        </p:txBody>
      </p:sp>
      <p:pic>
        <p:nvPicPr>
          <p:cNvPr id="70" name="グラフィックス 69" descr="開いた荷箱 枠線">
            <a:extLst>
              <a:ext uri="{FF2B5EF4-FFF2-40B4-BE49-F238E27FC236}">
                <a16:creationId xmlns:a16="http://schemas.microsoft.com/office/drawing/2014/main" id="{F98C367D-FD81-CAA7-2BCD-FC0D32D8CD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38959" y="1358671"/>
            <a:ext cx="1335636" cy="1113848"/>
          </a:xfrm>
          <a:prstGeom prst="rect">
            <a:avLst/>
          </a:prstGeom>
        </p:spPr>
      </p:pic>
      <p:sp>
        <p:nvSpPr>
          <p:cNvPr id="71" name="テキスト ボックス 70">
            <a:extLst>
              <a:ext uri="{FF2B5EF4-FFF2-40B4-BE49-F238E27FC236}">
                <a16:creationId xmlns:a16="http://schemas.microsoft.com/office/drawing/2014/main" id="{F9D57A44-A197-0219-9CDA-F6E965DA337E}"/>
              </a:ext>
            </a:extLst>
          </p:cNvPr>
          <p:cNvSpPr txBox="1"/>
          <p:nvPr/>
        </p:nvSpPr>
        <p:spPr>
          <a:xfrm>
            <a:off x="1492291" y="6061217"/>
            <a:ext cx="231740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0"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異物混入をチェック</a:t>
            </a:r>
          </a:p>
        </p:txBody>
      </p:sp>
      <p:sp>
        <p:nvSpPr>
          <p:cNvPr id="79" name="二等辺三角形 78">
            <a:extLst>
              <a:ext uri="{FF2B5EF4-FFF2-40B4-BE49-F238E27FC236}">
                <a16:creationId xmlns:a16="http://schemas.microsoft.com/office/drawing/2014/main" id="{2CF83D23-D51E-DE03-252D-4FF5DCD8E880}"/>
              </a:ext>
            </a:extLst>
          </p:cNvPr>
          <p:cNvSpPr/>
          <p:nvPr/>
        </p:nvSpPr>
        <p:spPr>
          <a:xfrm rot="16408276">
            <a:off x="3744180" y="2806092"/>
            <a:ext cx="470452" cy="352637"/>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2" name="テキスト ボックス 81">
            <a:extLst>
              <a:ext uri="{FF2B5EF4-FFF2-40B4-BE49-F238E27FC236}">
                <a16:creationId xmlns:a16="http://schemas.microsoft.com/office/drawing/2014/main" id="{27FB548D-FC23-D390-16B7-F7E27A348C90}"/>
              </a:ext>
            </a:extLst>
          </p:cNvPr>
          <p:cNvSpPr txBox="1"/>
          <p:nvPr/>
        </p:nvSpPr>
        <p:spPr>
          <a:xfrm>
            <a:off x="1530162" y="2501312"/>
            <a:ext cx="2317408"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・自社から出る剥離紙</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・引取った剥離紙</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・持込まれた剥離紙</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異物混入をチェック</a:t>
            </a:r>
          </a:p>
        </p:txBody>
      </p:sp>
      <p:sp>
        <p:nvSpPr>
          <p:cNvPr id="85" name="テキスト ボックス 84">
            <a:extLst>
              <a:ext uri="{FF2B5EF4-FFF2-40B4-BE49-F238E27FC236}">
                <a16:creationId xmlns:a16="http://schemas.microsoft.com/office/drawing/2014/main" id="{D3C6B6D0-F921-0C33-733B-E7C169A847EB}"/>
              </a:ext>
            </a:extLst>
          </p:cNvPr>
          <p:cNvSpPr txBox="1"/>
          <p:nvPr/>
        </p:nvSpPr>
        <p:spPr>
          <a:xfrm>
            <a:off x="1811962" y="4452834"/>
            <a:ext cx="1850717" cy="307777"/>
          </a:xfrm>
          <a:prstGeom prst="rect">
            <a:avLst/>
          </a:prstGeom>
          <a:solidFill>
            <a:schemeClr val="bg1">
              <a:lumMod val="85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５ｋｇ</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回未満の少量</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7" name="テキスト ボックス 86">
            <a:extLst>
              <a:ext uri="{FF2B5EF4-FFF2-40B4-BE49-F238E27FC236}">
                <a16:creationId xmlns:a16="http://schemas.microsoft.com/office/drawing/2014/main" id="{42884437-C30A-4C35-4258-69EDF06249D1}"/>
              </a:ext>
            </a:extLst>
          </p:cNvPr>
          <p:cNvSpPr txBox="1"/>
          <p:nvPr/>
        </p:nvSpPr>
        <p:spPr>
          <a:xfrm>
            <a:off x="1651347" y="4950541"/>
            <a:ext cx="208621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量が多い場合は</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BOX</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設置</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8" name="グラフィックス 87" descr="開いた荷箱 枠線">
            <a:extLst>
              <a:ext uri="{FF2B5EF4-FFF2-40B4-BE49-F238E27FC236}">
                <a16:creationId xmlns:a16="http://schemas.microsoft.com/office/drawing/2014/main" id="{1B1EF124-377E-A871-EB81-2BD60FAED6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96799" y="5195066"/>
            <a:ext cx="1170688" cy="976290"/>
          </a:xfrm>
          <a:prstGeom prst="rect">
            <a:avLst/>
          </a:prstGeom>
        </p:spPr>
      </p:pic>
      <p:sp>
        <p:nvSpPr>
          <p:cNvPr id="91" name="フローチャート: 結合子 90">
            <a:extLst>
              <a:ext uri="{FF2B5EF4-FFF2-40B4-BE49-F238E27FC236}">
                <a16:creationId xmlns:a16="http://schemas.microsoft.com/office/drawing/2014/main" id="{0CD95638-EC99-5856-85DF-5E61C29D4421}"/>
              </a:ext>
            </a:extLst>
          </p:cNvPr>
          <p:cNvSpPr/>
          <p:nvPr/>
        </p:nvSpPr>
        <p:spPr>
          <a:xfrm>
            <a:off x="71633" y="3456790"/>
            <a:ext cx="890276" cy="717948"/>
          </a:xfrm>
          <a:prstGeom prst="flowChartConnector">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1" name="テキスト ボックス 80">
            <a:extLst>
              <a:ext uri="{FF2B5EF4-FFF2-40B4-BE49-F238E27FC236}">
                <a16:creationId xmlns:a16="http://schemas.microsoft.com/office/drawing/2014/main" id="{E6DC5E28-3ADB-FBF3-9FB4-C67E523159AB}"/>
              </a:ext>
            </a:extLst>
          </p:cNvPr>
          <p:cNvSpPr txBox="1"/>
          <p:nvPr/>
        </p:nvSpPr>
        <p:spPr>
          <a:xfrm>
            <a:off x="131038" y="3629348"/>
            <a:ext cx="80256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引取り</a:t>
            </a:r>
            <a:endParaRPr kumimoji="0"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2" name="フローチャート: 結合子 91">
            <a:extLst>
              <a:ext uri="{FF2B5EF4-FFF2-40B4-BE49-F238E27FC236}">
                <a16:creationId xmlns:a16="http://schemas.microsoft.com/office/drawing/2014/main" id="{CA9ACF55-1069-A0EF-5A40-45D86516B98D}"/>
              </a:ext>
            </a:extLst>
          </p:cNvPr>
          <p:cNvSpPr/>
          <p:nvPr/>
        </p:nvSpPr>
        <p:spPr>
          <a:xfrm>
            <a:off x="4336202" y="3536316"/>
            <a:ext cx="890276" cy="717948"/>
          </a:xfrm>
          <a:prstGeom prst="flowChartConnector">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3" name="テキスト ボックス 82">
            <a:extLst>
              <a:ext uri="{FF2B5EF4-FFF2-40B4-BE49-F238E27FC236}">
                <a16:creationId xmlns:a16="http://schemas.microsoft.com/office/drawing/2014/main" id="{FDAFCAB8-FA82-B2A3-92B1-4E454C5F3E1E}"/>
              </a:ext>
            </a:extLst>
          </p:cNvPr>
          <p:cNvSpPr txBox="1"/>
          <p:nvPr/>
        </p:nvSpPr>
        <p:spPr>
          <a:xfrm>
            <a:off x="4463769" y="3721296"/>
            <a:ext cx="68983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持込</a:t>
            </a:r>
            <a:endParaRPr kumimoji="0"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3" name="テキスト ボックス 92">
            <a:extLst>
              <a:ext uri="{FF2B5EF4-FFF2-40B4-BE49-F238E27FC236}">
                <a16:creationId xmlns:a16="http://schemas.microsoft.com/office/drawing/2014/main" id="{CD18FF2A-90D6-8C7E-7CE5-662511A69BA2}"/>
              </a:ext>
            </a:extLst>
          </p:cNvPr>
          <p:cNvSpPr txBox="1"/>
          <p:nvPr/>
        </p:nvSpPr>
        <p:spPr>
          <a:xfrm>
            <a:off x="2106777" y="3667425"/>
            <a:ext cx="1467089"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商慣習</a:t>
            </a:r>
            <a:endParaRPr kumimoji="0"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3" name="二等辺三角形 72">
            <a:extLst>
              <a:ext uri="{FF2B5EF4-FFF2-40B4-BE49-F238E27FC236}">
                <a16:creationId xmlns:a16="http://schemas.microsoft.com/office/drawing/2014/main" id="{3176AB69-66E9-9F61-533D-CFD099B08C60}"/>
              </a:ext>
            </a:extLst>
          </p:cNvPr>
          <p:cNvSpPr/>
          <p:nvPr/>
        </p:nvSpPr>
        <p:spPr>
          <a:xfrm rot="5400000">
            <a:off x="1146730" y="4454956"/>
            <a:ext cx="470452" cy="352637"/>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0" name="矢印: 上向き折線 99">
            <a:extLst>
              <a:ext uri="{FF2B5EF4-FFF2-40B4-BE49-F238E27FC236}">
                <a16:creationId xmlns:a16="http://schemas.microsoft.com/office/drawing/2014/main" id="{CA2EA3BB-CA28-62CC-26E9-C17DA244B190}"/>
              </a:ext>
            </a:extLst>
          </p:cNvPr>
          <p:cNvSpPr/>
          <p:nvPr/>
        </p:nvSpPr>
        <p:spPr>
          <a:xfrm>
            <a:off x="3855922" y="3731363"/>
            <a:ext cx="2930076" cy="1936529"/>
          </a:xfrm>
          <a:prstGeom prst="bentUpArrow">
            <a:avLst>
              <a:gd name="adj1" fmla="val 7036"/>
              <a:gd name="adj2" fmla="val 9868"/>
              <a:gd name="adj3" fmla="val 12591"/>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3" name="四角形: 角を丸くする 102">
            <a:extLst>
              <a:ext uri="{FF2B5EF4-FFF2-40B4-BE49-F238E27FC236}">
                <a16:creationId xmlns:a16="http://schemas.microsoft.com/office/drawing/2014/main" id="{AC056E22-5A8C-0001-07B7-9B384BD396F9}"/>
              </a:ext>
            </a:extLst>
          </p:cNvPr>
          <p:cNvSpPr/>
          <p:nvPr/>
        </p:nvSpPr>
        <p:spPr>
          <a:xfrm>
            <a:off x="4185078" y="5368087"/>
            <a:ext cx="2461395" cy="268465"/>
          </a:xfrm>
          <a:prstGeom prst="round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2" name="テキスト ボックス 101">
            <a:extLst>
              <a:ext uri="{FF2B5EF4-FFF2-40B4-BE49-F238E27FC236}">
                <a16:creationId xmlns:a16="http://schemas.microsoft.com/office/drawing/2014/main" id="{BCD42B67-F0CD-8D09-1D95-5B9FF9FB4DE1}"/>
              </a:ext>
            </a:extLst>
          </p:cNvPr>
          <p:cNvSpPr txBox="1"/>
          <p:nvPr/>
        </p:nvSpPr>
        <p:spPr>
          <a:xfrm>
            <a:off x="4367131" y="5344804"/>
            <a:ext cx="2192981"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元払い発送</a:t>
            </a:r>
            <a:r>
              <a:rPr kumimoji="0"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or</a:t>
            </a:r>
            <a:r>
              <a:rPr kumimoji="0"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運搬委託</a:t>
            </a:r>
            <a:endParaRPr kumimoji="0"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4" name="矢印: 右 103">
            <a:extLst>
              <a:ext uri="{FF2B5EF4-FFF2-40B4-BE49-F238E27FC236}">
                <a16:creationId xmlns:a16="http://schemas.microsoft.com/office/drawing/2014/main" id="{B421C524-B344-A7D3-1F4E-3FA67107D065}"/>
              </a:ext>
            </a:extLst>
          </p:cNvPr>
          <p:cNvSpPr/>
          <p:nvPr/>
        </p:nvSpPr>
        <p:spPr>
          <a:xfrm>
            <a:off x="3855921" y="2270800"/>
            <a:ext cx="1690878" cy="284589"/>
          </a:xfrm>
          <a:prstGeom prst="rightArrow">
            <a:avLst>
              <a:gd name="adj1" fmla="val 50000"/>
              <a:gd name="adj2" fmla="val 7394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5" name="テキスト ボックス 104">
            <a:extLst>
              <a:ext uri="{FF2B5EF4-FFF2-40B4-BE49-F238E27FC236}">
                <a16:creationId xmlns:a16="http://schemas.microsoft.com/office/drawing/2014/main" id="{32CA08F7-C4D5-6CF2-270E-89C8FD09CF54}"/>
              </a:ext>
            </a:extLst>
          </p:cNvPr>
          <p:cNvSpPr txBox="1"/>
          <p:nvPr/>
        </p:nvSpPr>
        <p:spPr>
          <a:xfrm>
            <a:off x="3812262" y="2464696"/>
            <a:ext cx="1766698"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元払い発送 </a:t>
            </a:r>
            <a:r>
              <a:rPr kumimoji="0" lang="en-US" altLang="ja-JP" sz="12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or</a:t>
            </a:r>
            <a:r>
              <a:rPr kumimoji="0" lang="ja-JP" altLang="en-US" sz="12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運搬委託</a:t>
            </a:r>
            <a:endParaRPr kumimoji="0" lang="en-US" altLang="ja-JP" sz="12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sp>
        <p:nvSpPr>
          <p:cNvPr id="106" name="テキスト ボックス 105">
            <a:extLst>
              <a:ext uri="{FF2B5EF4-FFF2-40B4-BE49-F238E27FC236}">
                <a16:creationId xmlns:a16="http://schemas.microsoft.com/office/drawing/2014/main" id="{05ED77A6-1AF2-FBD9-C277-FDDC31B935F9}"/>
              </a:ext>
            </a:extLst>
          </p:cNvPr>
          <p:cNvSpPr txBox="1"/>
          <p:nvPr/>
        </p:nvSpPr>
        <p:spPr>
          <a:xfrm>
            <a:off x="5551601" y="2830831"/>
            <a:ext cx="2065746"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・品質確認</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・ストック</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・ベール加工</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7" name="矢印: 右 106">
            <a:extLst>
              <a:ext uri="{FF2B5EF4-FFF2-40B4-BE49-F238E27FC236}">
                <a16:creationId xmlns:a16="http://schemas.microsoft.com/office/drawing/2014/main" id="{7D2B3795-43E5-D74D-7B1C-921C95A58625}"/>
              </a:ext>
            </a:extLst>
          </p:cNvPr>
          <p:cNvSpPr/>
          <p:nvPr/>
        </p:nvSpPr>
        <p:spPr>
          <a:xfrm>
            <a:off x="7607005" y="1506065"/>
            <a:ext cx="1497544" cy="432818"/>
          </a:xfrm>
          <a:prstGeom prst="rightArrow">
            <a:avLst>
              <a:gd name="adj1" fmla="val 50000"/>
              <a:gd name="adj2" fmla="val 7394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8" name="テキスト ボックス 107">
            <a:extLst>
              <a:ext uri="{FF2B5EF4-FFF2-40B4-BE49-F238E27FC236}">
                <a16:creationId xmlns:a16="http://schemas.microsoft.com/office/drawing/2014/main" id="{1D8BB1D4-FB64-C786-D7F4-78703762AEC2}"/>
              </a:ext>
            </a:extLst>
          </p:cNvPr>
          <p:cNvSpPr txBox="1"/>
          <p:nvPr/>
        </p:nvSpPr>
        <p:spPr>
          <a:xfrm>
            <a:off x="9132914" y="2429163"/>
            <a:ext cx="2575868"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・製紙（段ボール板紙など）</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9" name="テキスト ボックス 108">
            <a:extLst>
              <a:ext uri="{FF2B5EF4-FFF2-40B4-BE49-F238E27FC236}">
                <a16:creationId xmlns:a16="http://schemas.microsoft.com/office/drawing/2014/main" id="{6933B2E5-D889-7A0E-3F02-8282FA4F4671}"/>
              </a:ext>
            </a:extLst>
          </p:cNvPr>
          <p:cNvSpPr txBox="1"/>
          <p:nvPr/>
        </p:nvSpPr>
        <p:spPr>
          <a:xfrm>
            <a:off x="7709353" y="1760199"/>
            <a:ext cx="1278871"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古紙として販売</a:t>
            </a:r>
            <a:endParaRPr kumimoji="0" lang="en-US" altLang="ja-JP" sz="18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pic>
        <p:nvPicPr>
          <p:cNvPr id="110" name="図 109">
            <a:extLst>
              <a:ext uri="{FF2B5EF4-FFF2-40B4-BE49-F238E27FC236}">
                <a16:creationId xmlns:a16="http://schemas.microsoft.com/office/drawing/2014/main" id="{57F1F0C1-8B86-87D6-354F-A2414164D6E7}"/>
              </a:ext>
            </a:extLst>
          </p:cNvPr>
          <p:cNvPicPr>
            <a:picLocks noChangeAspect="1"/>
          </p:cNvPicPr>
          <p:nvPr/>
        </p:nvPicPr>
        <p:blipFill>
          <a:blip r:embed="rId5"/>
          <a:stretch>
            <a:fillRect/>
          </a:stretch>
        </p:blipFill>
        <p:spPr>
          <a:xfrm>
            <a:off x="2756304" y="1603467"/>
            <a:ext cx="1037914" cy="683606"/>
          </a:xfrm>
          <a:prstGeom prst="rect">
            <a:avLst/>
          </a:prstGeom>
        </p:spPr>
      </p:pic>
      <p:sp>
        <p:nvSpPr>
          <p:cNvPr id="111" name="テキスト ボックス 110">
            <a:extLst>
              <a:ext uri="{FF2B5EF4-FFF2-40B4-BE49-F238E27FC236}">
                <a16:creationId xmlns:a16="http://schemas.microsoft.com/office/drawing/2014/main" id="{F1B407DB-90F2-50ED-8760-10F52AE92955}"/>
              </a:ext>
            </a:extLst>
          </p:cNvPr>
          <p:cNvSpPr txBox="1"/>
          <p:nvPr/>
        </p:nvSpPr>
        <p:spPr>
          <a:xfrm>
            <a:off x="234046" y="139686"/>
            <a:ext cx="4393371"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sng"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◆リサイクルシステムの構想</a:t>
            </a:r>
            <a:endParaRPr kumimoji="0" lang="ja-JP" altLang="en-US" sz="24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9" name="図 8">
            <a:extLst>
              <a:ext uri="{FF2B5EF4-FFF2-40B4-BE49-F238E27FC236}">
                <a16:creationId xmlns:a16="http://schemas.microsoft.com/office/drawing/2014/main" id="{D34C699D-5E2C-8A56-BF3F-DBD86D03FC23}"/>
              </a:ext>
            </a:extLst>
          </p:cNvPr>
          <p:cNvPicPr>
            <a:picLocks noChangeAspect="1"/>
          </p:cNvPicPr>
          <p:nvPr/>
        </p:nvPicPr>
        <p:blipFill rotWithShape="1">
          <a:blip r:embed="rId10"/>
          <a:srcRect t="4329" b="13293"/>
          <a:stretch/>
        </p:blipFill>
        <p:spPr>
          <a:xfrm>
            <a:off x="9030070" y="4918120"/>
            <a:ext cx="3010112" cy="1778812"/>
          </a:xfrm>
          <a:prstGeom prst="rect">
            <a:avLst/>
          </a:prstGeom>
          <a:ln>
            <a:solidFill>
              <a:schemeClr val="bg1">
                <a:lumMod val="50000"/>
              </a:schemeClr>
            </a:solidFill>
          </a:ln>
          <a:effectLst>
            <a:outerShdw blurRad="50800" dist="38100" dir="13500000" algn="br" rotWithShape="0">
              <a:prstClr val="black">
                <a:alpha val="40000"/>
              </a:prstClr>
            </a:outerShdw>
          </a:effectLst>
        </p:spPr>
      </p:pic>
      <p:sp>
        <p:nvSpPr>
          <p:cNvPr id="10" name="テキスト ボックス 9">
            <a:extLst>
              <a:ext uri="{FF2B5EF4-FFF2-40B4-BE49-F238E27FC236}">
                <a16:creationId xmlns:a16="http://schemas.microsoft.com/office/drawing/2014/main" id="{4F70545F-4321-3397-5206-B4EA38F15B4B}"/>
              </a:ext>
            </a:extLst>
          </p:cNvPr>
          <p:cNvSpPr txBox="1"/>
          <p:nvPr/>
        </p:nvSpPr>
        <p:spPr>
          <a:xfrm>
            <a:off x="6749317" y="4787019"/>
            <a:ext cx="2383597" cy="18158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a:t>
            </a:r>
            <a:r>
              <a:rPr kumimoji="0"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J-ECOL</a:t>
            </a:r>
            <a:r>
              <a:rPr kumimoji="0"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の役割＞</a:t>
            </a:r>
            <a:endParaRPr kumimoji="0"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✔リサイクル</a:t>
            </a:r>
            <a:r>
              <a:rPr kumimoji="0" lang="en-US" altLang="ja-JP"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BOX</a:t>
            </a:r>
            <a:r>
              <a:rPr kumimoji="0"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の取り扱い企業の可視化</a:t>
            </a:r>
            <a:endParaRPr kumimoji="0" lang="en-US" altLang="ja-JP"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✔トレース管理で剥離紙のリサイクル状況を可視化</a:t>
            </a:r>
            <a:endParaRPr kumimoji="0" lang="en-US" altLang="ja-JP"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✔リサイクル証明の発行</a:t>
            </a:r>
            <a:endParaRPr kumimoji="0" lang="en-US" altLang="ja-JP"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等</a:t>
            </a:r>
            <a:endParaRPr kumimoji="0"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2B5A32F3-1F3A-2236-8838-751513308123}"/>
              </a:ext>
            </a:extLst>
          </p:cNvPr>
          <p:cNvSpPr/>
          <p:nvPr/>
        </p:nvSpPr>
        <p:spPr>
          <a:xfrm>
            <a:off x="6979926" y="3768243"/>
            <a:ext cx="5003005" cy="847934"/>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D41E5816-FC46-0231-E356-95DF93D68F19}"/>
              </a:ext>
            </a:extLst>
          </p:cNvPr>
          <p:cNvSpPr txBox="1"/>
          <p:nvPr/>
        </p:nvSpPr>
        <p:spPr>
          <a:xfrm>
            <a:off x="6991888" y="3961605"/>
            <a:ext cx="4842303" cy="646331"/>
          </a:xfrm>
          <a:prstGeom prst="rect">
            <a:avLst/>
          </a:prstGeom>
          <a:solidFill>
            <a:schemeClr val="accent6">
              <a:lumMod val="40000"/>
              <a:lumOff val="6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・古紙業者でリサイクル</a:t>
            </a:r>
            <a:r>
              <a:rPr kumimoji="0" lang="en-US" altLang="ja-JP"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BOX</a:t>
            </a:r>
            <a:r>
              <a:rPr kumimoji="0"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の取り扱い</a:t>
            </a:r>
            <a:endParaRPr kumimoji="0" lang="en-US" altLang="ja-JP"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　➡箱代・加工費・トレース</a:t>
            </a:r>
            <a:r>
              <a:rPr kumimoji="0" lang="en-US" altLang="ja-JP"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ID</a:t>
            </a:r>
            <a:r>
              <a:rPr kumimoji="0"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費込みの</a:t>
            </a:r>
            <a:r>
              <a:rPr kumimoji="0" lang="en-US" altLang="ja-JP"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BOX</a:t>
            </a:r>
          </a:p>
        </p:txBody>
      </p:sp>
      <p:sp>
        <p:nvSpPr>
          <p:cNvPr id="14" name="正方形/長方形 13">
            <a:extLst>
              <a:ext uri="{FF2B5EF4-FFF2-40B4-BE49-F238E27FC236}">
                <a16:creationId xmlns:a16="http://schemas.microsoft.com/office/drawing/2014/main" id="{0FB06AC4-37E0-57CA-4406-81532AE801D8}"/>
              </a:ext>
            </a:extLst>
          </p:cNvPr>
          <p:cNvSpPr/>
          <p:nvPr/>
        </p:nvSpPr>
        <p:spPr>
          <a:xfrm>
            <a:off x="8044987" y="3103751"/>
            <a:ext cx="853574" cy="847934"/>
          </a:xfrm>
          <a:prstGeom prst="rect">
            <a:avLst/>
          </a:prstGeom>
          <a:solidFill>
            <a:schemeClr val="accent6">
              <a:lumMod val="40000"/>
              <a:lumOff val="6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5" name="図 14">
            <a:extLst>
              <a:ext uri="{FF2B5EF4-FFF2-40B4-BE49-F238E27FC236}">
                <a16:creationId xmlns:a16="http://schemas.microsoft.com/office/drawing/2014/main" id="{9B9E4B63-823E-4A7B-FEE8-F398B40C1474}"/>
              </a:ext>
            </a:extLst>
          </p:cNvPr>
          <p:cNvPicPr>
            <a:picLocks noChangeAspect="1"/>
          </p:cNvPicPr>
          <p:nvPr/>
        </p:nvPicPr>
        <p:blipFill>
          <a:blip r:embed="rId11"/>
          <a:stretch>
            <a:fillRect/>
          </a:stretch>
        </p:blipFill>
        <p:spPr>
          <a:xfrm>
            <a:off x="4516320" y="1839478"/>
            <a:ext cx="530040" cy="473676"/>
          </a:xfrm>
          <a:prstGeom prst="rect">
            <a:avLst/>
          </a:prstGeom>
        </p:spPr>
      </p:pic>
      <p:pic>
        <p:nvPicPr>
          <p:cNvPr id="17" name="図 16">
            <a:extLst>
              <a:ext uri="{FF2B5EF4-FFF2-40B4-BE49-F238E27FC236}">
                <a16:creationId xmlns:a16="http://schemas.microsoft.com/office/drawing/2014/main" id="{3BD77111-5E21-5113-58B6-BA77BF2DE56A}"/>
              </a:ext>
            </a:extLst>
          </p:cNvPr>
          <p:cNvPicPr>
            <a:picLocks noChangeAspect="1"/>
          </p:cNvPicPr>
          <p:nvPr/>
        </p:nvPicPr>
        <p:blipFill>
          <a:blip r:embed="rId11"/>
          <a:stretch>
            <a:fillRect/>
          </a:stretch>
        </p:blipFill>
        <p:spPr>
          <a:xfrm>
            <a:off x="5560501" y="4196077"/>
            <a:ext cx="577179" cy="515802"/>
          </a:xfrm>
          <a:prstGeom prst="rect">
            <a:avLst/>
          </a:prstGeom>
        </p:spPr>
      </p:pic>
      <p:sp>
        <p:nvSpPr>
          <p:cNvPr id="18" name="テキスト ボックス 17">
            <a:extLst>
              <a:ext uri="{FF2B5EF4-FFF2-40B4-BE49-F238E27FC236}">
                <a16:creationId xmlns:a16="http://schemas.microsoft.com/office/drawing/2014/main" id="{08DCB9B5-DE1C-6899-E66B-3F7026554980}"/>
              </a:ext>
            </a:extLst>
          </p:cNvPr>
          <p:cNvSpPr txBox="1"/>
          <p:nvPr/>
        </p:nvSpPr>
        <p:spPr>
          <a:xfrm>
            <a:off x="4401342" y="5709050"/>
            <a:ext cx="208621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量が多い場合は個別契約</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矢印: 右 18">
            <a:extLst>
              <a:ext uri="{FF2B5EF4-FFF2-40B4-BE49-F238E27FC236}">
                <a16:creationId xmlns:a16="http://schemas.microsoft.com/office/drawing/2014/main" id="{B730DEA9-71D7-D4C0-25B3-4EC54A72D4B2}"/>
              </a:ext>
            </a:extLst>
          </p:cNvPr>
          <p:cNvSpPr/>
          <p:nvPr/>
        </p:nvSpPr>
        <p:spPr>
          <a:xfrm rot="10800000">
            <a:off x="3867702" y="1602016"/>
            <a:ext cx="1690878" cy="284589"/>
          </a:xfrm>
          <a:prstGeom prst="rightArrow">
            <a:avLst>
              <a:gd name="adj1" fmla="val 50000"/>
              <a:gd name="adj2" fmla="val 7394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FB780C6D-CFC1-FB88-DD58-743A8F1CD7F5}"/>
              </a:ext>
            </a:extLst>
          </p:cNvPr>
          <p:cNvSpPr txBox="1"/>
          <p:nvPr/>
        </p:nvSpPr>
        <p:spPr>
          <a:xfrm>
            <a:off x="4787304" y="4718132"/>
            <a:ext cx="1766698"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リサイクル</a:t>
            </a:r>
            <a:r>
              <a:rPr kumimoji="0" lang="en-US" altLang="ja-JP" sz="1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BOX</a:t>
            </a:r>
            <a:r>
              <a:rPr kumimoji="0" lang="ja-JP" altLang="en-US" sz="1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購入</a:t>
            </a:r>
            <a:endParaRPr kumimoji="0" lang="en-US" altLang="ja-JP" sz="1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22" name="矢印: 上向き折線 21">
            <a:extLst>
              <a:ext uri="{FF2B5EF4-FFF2-40B4-BE49-F238E27FC236}">
                <a16:creationId xmlns:a16="http://schemas.microsoft.com/office/drawing/2014/main" id="{5105CC9F-163B-A4AA-9ED2-4D9D5D21B8CD}"/>
              </a:ext>
            </a:extLst>
          </p:cNvPr>
          <p:cNvSpPr/>
          <p:nvPr/>
        </p:nvSpPr>
        <p:spPr>
          <a:xfrm rot="5400000" flipV="1">
            <a:off x="4433310" y="3263581"/>
            <a:ext cx="1461871" cy="2401102"/>
          </a:xfrm>
          <a:prstGeom prst="bentUpArrow">
            <a:avLst>
              <a:gd name="adj1" fmla="val 11293"/>
              <a:gd name="adj2" fmla="val 9868"/>
              <a:gd name="adj3" fmla="val 12591"/>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D1DF5763-98DA-DD3B-D779-DDC7497A515A}"/>
              </a:ext>
            </a:extLst>
          </p:cNvPr>
          <p:cNvSpPr txBox="1"/>
          <p:nvPr/>
        </p:nvSpPr>
        <p:spPr>
          <a:xfrm>
            <a:off x="4163011" y="1438379"/>
            <a:ext cx="1766698"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リサイクル</a:t>
            </a:r>
            <a:r>
              <a:rPr kumimoji="0" lang="en-US" altLang="ja-JP" sz="1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BOX</a:t>
            </a:r>
            <a:r>
              <a:rPr kumimoji="0" lang="ja-JP" altLang="en-US" sz="1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購入</a:t>
            </a:r>
            <a:endParaRPr kumimoji="0" lang="en-US" altLang="ja-JP" sz="1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pic>
        <p:nvPicPr>
          <p:cNvPr id="5" name="図 4">
            <a:extLst>
              <a:ext uri="{FF2B5EF4-FFF2-40B4-BE49-F238E27FC236}">
                <a16:creationId xmlns:a16="http://schemas.microsoft.com/office/drawing/2014/main" id="{ED6D4FD1-F71A-333C-4DA4-5CB308498A48}"/>
              </a:ext>
            </a:extLst>
          </p:cNvPr>
          <p:cNvPicPr>
            <a:picLocks noChangeAspect="1"/>
          </p:cNvPicPr>
          <p:nvPr/>
        </p:nvPicPr>
        <p:blipFill>
          <a:blip r:embed="rId11"/>
          <a:stretch>
            <a:fillRect/>
          </a:stretch>
        </p:blipFill>
        <p:spPr>
          <a:xfrm>
            <a:off x="7677942" y="3103751"/>
            <a:ext cx="948832" cy="847934"/>
          </a:xfrm>
          <a:prstGeom prst="rect">
            <a:avLst/>
          </a:prstGeom>
        </p:spPr>
      </p:pic>
      <p:sp>
        <p:nvSpPr>
          <p:cNvPr id="25" name="正方形/長方形 24">
            <a:extLst>
              <a:ext uri="{FF2B5EF4-FFF2-40B4-BE49-F238E27FC236}">
                <a16:creationId xmlns:a16="http://schemas.microsoft.com/office/drawing/2014/main" id="{806D7D98-78FE-1ACD-B782-538D8A858308}"/>
              </a:ext>
            </a:extLst>
          </p:cNvPr>
          <p:cNvSpPr/>
          <p:nvPr/>
        </p:nvSpPr>
        <p:spPr>
          <a:xfrm>
            <a:off x="6768234" y="4746008"/>
            <a:ext cx="5345794" cy="207007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74BC9514-2FC9-053D-4831-3A1E547017C1}"/>
              </a:ext>
            </a:extLst>
          </p:cNvPr>
          <p:cNvPicPr>
            <a:picLocks noChangeAspect="1"/>
          </p:cNvPicPr>
          <p:nvPr/>
        </p:nvPicPr>
        <p:blipFill>
          <a:blip r:embed="rId12"/>
          <a:stretch>
            <a:fillRect/>
          </a:stretch>
        </p:blipFill>
        <p:spPr>
          <a:xfrm>
            <a:off x="1923874" y="1667330"/>
            <a:ext cx="328868" cy="316829"/>
          </a:xfrm>
          <a:prstGeom prst="rect">
            <a:avLst/>
          </a:prstGeom>
        </p:spPr>
      </p:pic>
      <p:pic>
        <p:nvPicPr>
          <p:cNvPr id="3" name="図 2">
            <a:extLst>
              <a:ext uri="{FF2B5EF4-FFF2-40B4-BE49-F238E27FC236}">
                <a16:creationId xmlns:a16="http://schemas.microsoft.com/office/drawing/2014/main" id="{4BD61234-9103-5FC7-E5EA-1E1B7F96FC8A}"/>
              </a:ext>
            </a:extLst>
          </p:cNvPr>
          <p:cNvPicPr>
            <a:picLocks noChangeAspect="1"/>
          </p:cNvPicPr>
          <p:nvPr/>
        </p:nvPicPr>
        <p:blipFill>
          <a:blip r:embed="rId12"/>
          <a:stretch>
            <a:fillRect/>
          </a:stretch>
        </p:blipFill>
        <p:spPr>
          <a:xfrm>
            <a:off x="2017652" y="5482329"/>
            <a:ext cx="328868" cy="316829"/>
          </a:xfrm>
          <a:prstGeom prst="rect">
            <a:avLst/>
          </a:prstGeom>
        </p:spPr>
      </p:pic>
      <p:sp>
        <p:nvSpPr>
          <p:cNvPr id="4" name="テキスト ボックス 3">
            <a:extLst>
              <a:ext uri="{FF2B5EF4-FFF2-40B4-BE49-F238E27FC236}">
                <a16:creationId xmlns:a16="http://schemas.microsoft.com/office/drawing/2014/main" id="{1DBF92C2-DB30-2E89-9FDD-E694719699C6}"/>
              </a:ext>
            </a:extLst>
          </p:cNvPr>
          <p:cNvSpPr txBox="1"/>
          <p:nvPr/>
        </p:nvSpPr>
        <p:spPr>
          <a:xfrm>
            <a:off x="10614660" y="60960"/>
            <a:ext cx="1470660" cy="369332"/>
          </a:xfrm>
          <a:prstGeom prst="rect">
            <a:avLst/>
          </a:prstGeom>
          <a:noFill/>
        </p:spPr>
        <p:txBody>
          <a:bodyPr wrap="square" rtlCol="0">
            <a:spAutoFit/>
          </a:bodyPr>
          <a:lstStyle/>
          <a:p>
            <a:r>
              <a:rPr lang="en-US" altLang="ja-JP" b="1" dirty="0">
                <a:solidFill>
                  <a:srgbClr val="FF0000"/>
                </a:solidFill>
                <a:latin typeface="Roboto" panose="02000000000000000000" pitchFamily="2" charset="0"/>
              </a:rPr>
              <a:t>C</a:t>
            </a:r>
            <a:r>
              <a:rPr lang="en-US" altLang="ja-JP" b="1" i="0" dirty="0">
                <a:solidFill>
                  <a:srgbClr val="FF0000"/>
                </a:solidFill>
                <a:effectLst/>
                <a:latin typeface="Roboto" panose="02000000000000000000" pitchFamily="2" charset="0"/>
              </a:rPr>
              <a:t>onfidential</a:t>
            </a:r>
            <a:endParaRPr kumimoji="1" lang="ja-JP" altLang="en-US" b="1" dirty="0">
              <a:solidFill>
                <a:srgbClr val="FF0000"/>
              </a:solidFill>
            </a:endParaRPr>
          </a:p>
        </p:txBody>
      </p:sp>
    </p:spTree>
    <p:extLst>
      <p:ext uri="{BB962C8B-B14F-4D97-AF65-F5344CB8AC3E}">
        <p14:creationId xmlns:p14="http://schemas.microsoft.com/office/powerpoint/2010/main" val="386152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animBg="1"/>
      <p:bldP spid="7" grpId="0" animBg="1"/>
      <p:bldP spid="14" grpId="0" animBg="1"/>
      <p:bldP spid="19" grpId="0" animBg="1"/>
      <p:bldP spid="21" grpId="0"/>
      <p:bldP spid="22" grpId="0" animBg="1"/>
      <p:bldP spid="23"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ADB5E2E-ADDE-5694-F8DF-2316AB0B915E}"/>
              </a:ext>
            </a:extLst>
          </p:cNvPr>
          <p:cNvSpPr txBox="1"/>
          <p:nvPr/>
        </p:nvSpPr>
        <p:spPr>
          <a:xfrm>
            <a:off x="104360" y="1308512"/>
            <a:ext cx="12087640" cy="5201424"/>
          </a:xfrm>
          <a:prstGeom prst="rect">
            <a:avLst/>
          </a:prstGeom>
          <a:solidFill>
            <a:schemeClr val="bg1"/>
          </a:solid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ja-JP" sz="28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◆取組の目的</a:t>
            </a:r>
            <a:endParaRPr kumimoji="0" lang="ja-JP" altLang="ja-JP" sz="28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ja-JP" sz="23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・廃棄されている使用済み剥離紙の再生資源化を促進させることを目的とする。</a:t>
            </a:r>
            <a:endParaRPr kumimoji="0" lang="en-US" altLang="ja-JP" sz="23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3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・当実証実験を通して使用済み剥離紙の</a:t>
            </a:r>
            <a:r>
              <a:rPr kumimoji="0" lang="ja-JP" altLang="en-US" sz="2300" kern="100" dirty="0">
                <a:solidFill>
                  <a:prstClr val="black">
                    <a:lumMod val="75000"/>
                    <a:lumOff val="25000"/>
                  </a:prstClr>
                </a:solidFill>
                <a:latin typeface="游明朝" panose="02020400000000000000" pitchFamily="18" charset="-128"/>
                <a:ea typeface="Meiryo UI" panose="020B0604030504040204" pitchFamily="50" charset="-128"/>
                <a:cs typeface="Times New Roman" panose="02020603050405020304" pitchFamily="18" charset="0"/>
              </a:rPr>
              <a:t>リサイクル</a:t>
            </a:r>
            <a:r>
              <a:rPr kumimoji="0" lang="ja-JP" altLang="en-US" sz="23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システムを構築、</a:t>
            </a:r>
            <a:r>
              <a:rPr kumimoji="0" lang="en-US" altLang="ja-JP" sz="23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26</a:t>
            </a:r>
            <a:r>
              <a:rPr kumimoji="0" lang="ja-JP" altLang="en-US" sz="23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年からの本運用を目指す。</a:t>
            </a:r>
            <a:endParaRPr kumimoji="0" lang="en-US" altLang="ja-JP" sz="23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ja-JP" altLang="ja-JP" sz="28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ja-JP" sz="28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◆実証実験の概要</a:t>
            </a:r>
            <a:endParaRPr kumimoji="0" lang="en-US" altLang="ja-JP" sz="28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１，リサイクルの流れ</a:t>
            </a:r>
            <a:endParaRPr kumimoji="0" lang="en-US" altLang="ja-JP" sz="2400" b="1"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2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１）回収専用の箱（以下、リサイクル</a:t>
            </a:r>
            <a:r>
              <a:rPr kumimoji="0" lang="en-US" altLang="ja-JP" sz="22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BOX</a:t>
            </a:r>
            <a:r>
              <a:rPr kumimoji="0" lang="ja-JP" altLang="en-US" sz="22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）に使用済み剥離紙を梱包し、古紙業者へ元払いで発送。</a:t>
            </a:r>
            <a:endParaRPr kumimoji="0" lang="en-US" altLang="ja-JP" sz="22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　２）古紙業者でベール加工を施し、製紙原料（古紙）として製紙会社へ納入。</a:t>
            </a:r>
            <a:endParaRPr kumimoji="0" lang="en-US" altLang="ja-JP" sz="22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ja-JP" altLang="ja-JP" sz="8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２</a:t>
            </a:r>
            <a:r>
              <a:rPr kumimoji="0" lang="ja-JP" altLang="ja-JP" sz="24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a:t>
            </a:r>
            <a:r>
              <a:rPr kumimoji="0" lang="ja-JP" altLang="ja-JP" sz="2400" b="1"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ご参加頂きたいポジション</a:t>
            </a:r>
            <a:endParaRPr kumimoji="0" lang="en-US" altLang="ja-JP" sz="2400" b="1"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　　①</a:t>
            </a:r>
            <a:r>
              <a:rPr kumimoji="0" lang="ja-JP" altLang="ja-JP"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ラベル</a:t>
            </a:r>
            <a:r>
              <a:rPr kumimoji="0" lang="ja-JP" altLang="en-US"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製造・タック紙製造</a:t>
            </a:r>
            <a:r>
              <a:rPr kumimoji="0" lang="ja-JP" altLang="ja-JP"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企業・・・</a:t>
            </a:r>
            <a:r>
              <a:rPr kumimoji="0" lang="en-US" altLang="ja-JP"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J-ECOL</a:t>
            </a:r>
            <a:r>
              <a:rPr kumimoji="0" lang="ja-JP" altLang="ja-JP"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会員企業</a:t>
            </a:r>
            <a:endParaRPr kumimoji="0" lang="en-US" altLang="ja-JP"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　　②</a:t>
            </a:r>
            <a:r>
              <a:rPr kumimoji="0" lang="ja-JP" altLang="ja-JP"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古紙回収企業・・・・・・・・・・</a:t>
            </a:r>
            <a:r>
              <a:rPr kumimoji="0" lang="ja-JP" altLang="en-US"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J-ECOL</a:t>
            </a:r>
            <a:r>
              <a:rPr kumimoji="0" lang="ja-JP" altLang="ja-JP"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会員企業</a:t>
            </a:r>
            <a:endParaRPr kumimoji="0" lang="en-US" altLang="ja-JP"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　　③製紙製造企業・・・・・・・・・・・・・・</a:t>
            </a:r>
            <a:r>
              <a:rPr kumimoji="0" lang="en-US" altLang="ja-JP"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J-ECOL</a:t>
            </a:r>
            <a:r>
              <a:rPr kumimoji="0" lang="ja-JP" altLang="en-US"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会員企業又は②の納入企業</a:t>
            </a:r>
            <a:endParaRPr kumimoji="0" lang="en-US" altLang="ja-JP"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　　④</a:t>
            </a:r>
            <a:r>
              <a:rPr kumimoji="0" lang="ja-JP" altLang="ja-JP"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ラベル使用企業・・・・・・・・・・</a:t>
            </a:r>
            <a:r>
              <a:rPr kumimoji="0" lang="ja-JP" altLang="en-US"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3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J-ECOL</a:t>
            </a:r>
            <a:r>
              <a:rPr kumimoji="0" lang="ja-JP" altLang="ja-JP" sz="23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会員企業又は</a:t>
            </a:r>
            <a:r>
              <a:rPr kumimoji="0" lang="en-US" altLang="ja-JP" sz="23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①②</a:t>
            </a:r>
            <a:r>
              <a:rPr kumimoji="0" lang="ja-JP" altLang="ja-JP" sz="23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を通じて取組みを理解頂いた企業</a:t>
            </a:r>
            <a:endParaRPr kumimoji="0" lang="en-US" altLang="ja-JP" sz="23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8C741B8F-C90F-6405-A589-25F4B4990B93}"/>
              </a:ext>
            </a:extLst>
          </p:cNvPr>
          <p:cNvSpPr txBox="1"/>
          <p:nvPr/>
        </p:nvSpPr>
        <p:spPr>
          <a:xfrm>
            <a:off x="1826553" y="225411"/>
            <a:ext cx="8643254"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dirty="0">
                <a:solidFill>
                  <a:schemeClr val="tx1">
                    <a:lumMod val="85000"/>
                    <a:lumOff val="15000"/>
                  </a:schemeClr>
                </a:solidFill>
                <a:latin typeface="メイリオ" panose="020B0604030504040204" pitchFamily="50" charset="-128"/>
                <a:ea typeface="メイリオ" panose="020B0604030504040204" pitchFamily="50" charset="-128"/>
              </a:rPr>
              <a:t>～</a:t>
            </a:r>
            <a:r>
              <a:rPr kumimoji="0" lang="ja-JP" altLang="en-US" sz="3200" b="1" i="0" strike="noStrike" kern="1200" cap="none" spc="0" normalizeH="0" baseline="0" noProof="0" dirty="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cs typeface="+mn-cs"/>
              </a:rPr>
              <a:t>リサイクル</a:t>
            </a:r>
            <a:r>
              <a:rPr kumimoji="0" lang="en-US" altLang="ja-JP" sz="3200" b="1" i="0" strike="noStrike" kern="1200" cap="none" spc="0" normalizeH="0" baseline="0" noProof="0" dirty="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cs typeface="+mn-cs"/>
              </a:rPr>
              <a:t>BOX</a:t>
            </a:r>
            <a:r>
              <a:rPr kumimoji="0" lang="ja-JP" altLang="en-US" sz="3200" b="1" i="0" strike="noStrike" kern="1200" cap="none" spc="0" normalizeH="0" baseline="0" noProof="0" dirty="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cs typeface="+mn-cs"/>
              </a:rPr>
              <a:t>運用の実証実験について～</a:t>
            </a:r>
          </a:p>
        </p:txBody>
      </p:sp>
      <p:sp>
        <p:nvSpPr>
          <p:cNvPr id="4" name="テキスト ボックス 3">
            <a:extLst>
              <a:ext uri="{FF2B5EF4-FFF2-40B4-BE49-F238E27FC236}">
                <a16:creationId xmlns:a16="http://schemas.microsoft.com/office/drawing/2014/main" id="{AF94A4EA-A88D-4CD7-F028-15A3AC45A725}"/>
              </a:ext>
            </a:extLst>
          </p:cNvPr>
          <p:cNvSpPr txBox="1"/>
          <p:nvPr/>
        </p:nvSpPr>
        <p:spPr>
          <a:xfrm>
            <a:off x="10614660" y="60960"/>
            <a:ext cx="1470660" cy="369332"/>
          </a:xfrm>
          <a:prstGeom prst="rect">
            <a:avLst/>
          </a:prstGeom>
          <a:noFill/>
        </p:spPr>
        <p:txBody>
          <a:bodyPr wrap="square" rtlCol="0">
            <a:spAutoFit/>
          </a:bodyPr>
          <a:lstStyle/>
          <a:p>
            <a:r>
              <a:rPr lang="en-US" altLang="ja-JP" b="1" dirty="0">
                <a:solidFill>
                  <a:srgbClr val="FF0000"/>
                </a:solidFill>
                <a:latin typeface="Roboto" panose="02000000000000000000" pitchFamily="2" charset="0"/>
              </a:rPr>
              <a:t>C</a:t>
            </a:r>
            <a:r>
              <a:rPr lang="en-US" altLang="ja-JP" b="1" i="0" dirty="0">
                <a:solidFill>
                  <a:srgbClr val="FF0000"/>
                </a:solidFill>
                <a:effectLst/>
                <a:latin typeface="Roboto" panose="02000000000000000000" pitchFamily="2" charset="0"/>
              </a:rPr>
              <a:t>onfidential</a:t>
            </a:r>
            <a:endParaRPr kumimoji="1" lang="ja-JP" altLang="en-US" b="1" dirty="0">
              <a:solidFill>
                <a:srgbClr val="FF0000"/>
              </a:solidFill>
            </a:endParaRPr>
          </a:p>
        </p:txBody>
      </p:sp>
    </p:spTree>
    <p:extLst>
      <p:ext uri="{BB962C8B-B14F-4D97-AF65-F5344CB8AC3E}">
        <p14:creationId xmlns:p14="http://schemas.microsoft.com/office/powerpoint/2010/main" val="126854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ADB5E2E-ADDE-5694-F8DF-2316AB0B915E}"/>
              </a:ext>
            </a:extLst>
          </p:cNvPr>
          <p:cNvSpPr txBox="1"/>
          <p:nvPr/>
        </p:nvSpPr>
        <p:spPr>
          <a:xfrm>
            <a:off x="381828" y="474524"/>
            <a:ext cx="11714922" cy="6155531"/>
          </a:xfrm>
          <a:prstGeom prst="rect">
            <a:avLst/>
          </a:prstGeom>
          <a:solidFill>
            <a:schemeClr val="bg1"/>
          </a:solid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３，実施エリア（古紙業者の受入れ場所の近隣で設定）</a:t>
            </a:r>
            <a:endParaRPr kumimoji="0" lang="en-US" altLang="ja-JP" sz="24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　　　</a:t>
            </a:r>
            <a:r>
              <a:rPr kumimoji="0" lang="ja-JP" altLang="en-US" sz="23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埼玉県、静岡県、愛知県、大阪府、福岡県</a:t>
            </a:r>
            <a:endParaRPr kumimoji="0" lang="ja-JP" altLang="ja-JP" sz="23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４</a:t>
            </a:r>
            <a:r>
              <a:rPr kumimoji="0" lang="ja-JP" altLang="ja-JP" sz="24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，実施期間</a:t>
            </a:r>
            <a:endParaRPr kumimoji="0" lang="ja-JP" altLang="ja-JP" sz="24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ja-JP"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　　</a:t>
            </a:r>
            <a:r>
              <a:rPr kumimoji="0" lang="ja-JP"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・１</a:t>
            </a:r>
            <a:r>
              <a:rPr kumimoji="0" lang="en-US" altLang="ja-JP" sz="2400" b="0" i="0" u="none" strike="noStrike" kern="100" cap="none" spc="0" normalizeH="0" baseline="0" noProof="0" dirty="0" err="1">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st</a:t>
            </a:r>
            <a:r>
              <a:rPr kumimoji="0" lang="en-US"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2025</a:t>
            </a:r>
            <a:r>
              <a:rPr kumimoji="0" lang="ja-JP"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7</a:t>
            </a:r>
            <a:r>
              <a:rPr kumimoji="0" lang="ja-JP"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ja-JP" altLang="en-US" sz="2400" kern="100" dirty="0">
                <a:solidFill>
                  <a:prstClr val="black">
                    <a:lumMod val="75000"/>
                    <a:lumOff val="25000"/>
                  </a:prstClr>
                </a:solidFill>
                <a:latin typeface="Meiryo UI" panose="020B0604030504040204" pitchFamily="50" charset="-128"/>
                <a:ea typeface="Meiryo UI" panose="020B0604030504040204" pitchFamily="50" charset="-128"/>
                <a:cs typeface="Times New Roman" panose="02020603050405020304" pitchFamily="18" charset="0"/>
              </a:rPr>
              <a:t>２２</a:t>
            </a:r>
            <a:r>
              <a:rPr kumimoji="0" lang="ja-JP"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日～　</a:t>
            </a:r>
            <a:r>
              <a:rPr kumimoji="0" lang="en-US"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9</a:t>
            </a:r>
            <a:r>
              <a:rPr kumimoji="0" lang="ja-JP"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30</a:t>
            </a:r>
            <a:r>
              <a:rPr kumimoji="0" lang="ja-JP"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日</a:t>
            </a:r>
            <a:endParaRPr kumimoji="0" lang="en-US"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400" kern="100" dirty="0">
                <a:solidFill>
                  <a:prstClr val="black">
                    <a:lumMod val="75000"/>
                    <a:lumOff val="25000"/>
                  </a:prstClr>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10</a:t>
            </a:r>
            <a:r>
              <a:rPr kumimoji="0" lang="ja-JP" altLang="en-US"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月の第</a:t>
            </a:r>
            <a:r>
              <a:rPr kumimoji="0" lang="en-US" altLang="ja-JP"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回情報共有会にて中間報告、</a:t>
            </a:r>
            <a:r>
              <a:rPr kumimoji="0" lang="en-US" altLang="ja-JP"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kern="100" baseline="300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nd</a:t>
            </a:r>
            <a:r>
              <a:rPr kumimoji="0" lang="ja-JP" altLang="en-US"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実施計画を報告</a:t>
            </a:r>
            <a:endParaRPr kumimoji="0" lang="ja-JP" altLang="ja-JP"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　　・２</a:t>
            </a:r>
            <a:r>
              <a:rPr kumimoji="0" lang="en-US" altLang="ja-JP" sz="2400" b="0" i="0" u="none" strike="noStrike" kern="100" cap="none" spc="0" normalizeH="0" baseline="0" noProof="0" dirty="0" err="1">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nd</a:t>
            </a:r>
            <a:r>
              <a:rPr kumimoji="0" lang="ja-JP"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2025</a:t>
            </a:r>
            <a:r>
              <a:rPr kumimoji="0" lang="ja-JP"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11</a:t>
            </a:r>
            <a:r>
              <a:rPr kumimoji="0" lang="ja-JP"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ja-JP" altLang="en-US" sz="2400" kern="100" dirty="0">
                <a:solidFill>
                  <a:prstClr val="black">
                    <a:lumMod val="75000"/>
                    <a:lumOff val="25000"/>
                  </a:prstClr>
                </a:solidFill>
                <a:latin typeface="Meiryo UI" panose="020B0604030504040204" pitchFamily="50" charset="-128"/>
                <a:ea typeface="Meiryo UI" panose="020B0604030504040204" pitchFamily="50" charset="-128"/>
                <a:cs typeface="Times New Roman" panose="02020603050405020304" pitchFamily="18" charset="0"/>
              </a:rPr>
              <a:t>４</a:t>
            </a:r>
            <a:r>
              <a:rPr kumimoji="0" lang="ja-JP"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日</a:t>
            </a:r>
            <a:r>
              <a:rPr kumimoji="0" lang="ja-JP" altLang="en-US"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2400" kern="100" dirty="0">
                <a:solidFill>
                  <a:prstClr val="black">
                    <a:lumMod val="75000"/>
                    <a:lumOff val="25000"/>
                  </a:prstClr>
                </a:solidFill>
                <a:latin typeface="Meiryo UI" panose="020B0604030504040204" pitchFamily="50" charset="-128"/>
                <a:ea typeface="Meiryo UI" panose="020B0604030504040204" pitchFamily="50" charset="-128"/>
                <a:cs typeface="Times New Roman" panose="02020603050405020304" pitchFamily="18" charset="0"/>
              </a:rPr>
              <a:t>26</a:t>
            </a:r>
            <a:r>
              <a:rPr kumimoji="0" lang="ja-JP"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日</a:t>
            </a:r>
            <a:r>
              <a:rPr kumimoji="0" lang="ja-JP" altLang="en-US"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トレース</a:t>
            </a:r>
            <a:r>
              <a:rPr kumimoji="0" lang="en-US"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ID</a:t>
            </a:r>
            <a:r>
              <a:rPr kumimoji="0" lang="ja-JP" altLang="en-US"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rPr>
              <a:t>運用を追加予定）</a:t>
            </a:r>
            <a:endParaRPr kumimoji="0" lang="en-US" altLang="ja-JP" sz="24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ja-JP" altLang="ja-JP" sz="800" b="0" i="0" u="none" strike="noStrike" kern="1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５</a:t>
            </a:r>
            <a:r>
              <a:rPr kumimoji="0" lang="ja-JP" altLang="ja-JP" sz="24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，募集期間</a:t>
            </a:r>
            <a:endParaRPr kumimoji="0" lang="ja-JP" altLang="ja-JP" sz="24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ja-JP"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　　・上記時期間内で随時募集</a:t>
            </a:r>
            <a:endParaRPr kumimoji="0" lang="en-US" altLang="ja-JP"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ja-JP" altLang="ja-JP" sz="8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６</a:t>
            </a:r>
            <a:r>
              <a:rPr kumimoji="0" lang="ja-JP" altLang="ja-JP" sz="24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a:t>
            </a:r>
            <a:r>
              <a:rPr kumimoji="0" lang="ja-JP" altLang="en-US" sz="24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経費</a:t>
            </a:r>
            <a:endParaRPr kumimoji="0" lang="ja-JP" altLang="ja-JP" sz="24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ja-JP"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　　・古紙業者までの運送費を</a:t>
            </a:r>
            <a:r>
              <a:rPr kumimoji="0" lang="ja-JP" altLang="en-US"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リサイクル</a:t>
            </a:r>
            <a:r>
              <a:rPr kumimoji="0" lang="en-US" altLang="ja-JP"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BOX</a:t>
            </a:r>
            <a:r>
              <a:rPr kumimoji="0" lang="ja-JP" altLang="ja-JP"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設置企業がご負担ください。</a:t>
            </a:r>
            <a:endParaRPr kumimoji="0" lang="ja-JP" altLang="ja-JP"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ja-JP"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　　※</a:t>
            </a:r>
            <a:r>
              <a:rPr kumimoji="0" lang="ja-JP" altLang="en-US"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リサイクル</a:t>
            </a:r>
            <a:r>
              <a:rPr kumimoji="0" lang="en-US" altLang="ja-JP"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BOX</a:t>
            </a:r>
            <a:r>
              <a:rPr kumimoji="0" lang="ja-JP" altLang="en-US"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費</a:t>
            </a:r>
            <a:r>
              <a:rPr kumimoji="0" lang="ja-JP" altLang="ja-JP"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、ベール加工</a:t>
            </a:r>
            <a:r>
              <a:rPr kumimoji="0" lang="ja-JP" altLang="en-US"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費は</a:t>
            </a:r>
            <a:r>
              <a:rPr kumimoji="0" lang="ja-JP" altLang="ja-JP"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試験費用</a:t>
            </a:r>
            <a:r>
              <a:rPr kumimoji="0" lang="ja-JP" altLang="en-US"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として</a:t>
            </a:r>
            <a:r>
              <a:rPr kumimoji="0" lang="en-US" altLang="ja-JP"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J-ECOL</a:t>
            </a:r>
            <a:r>
              <a:rPr kumimoji="0" lang="ja-JP" altLang="ja-JP"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で負担いたします。</a:t>
            </a:r>
            <a:endParaRPr kumimoji="0" lang="en-US" altLang="ja-JP"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2400" b="0"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◆留意点　：本取組は個社の商権確保のために行ってはならない。</a:t>
            </a:r>
            <a:endParaRPr kumimoji="0" lang="en-US" altLang="ja-JP" sz="28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0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rPr>
              <a:t>◆参加条件：上記内容にご賛同いただき、主体的に参加いただける企業。</a:t>
            </a:r>
            <a:endParaRPr kumimoji="0" lang="en-US" altLang="ja-JP" sz="2800" b="1" i="0" u="none" strike="noStrike" kern="100" cap="none" spc="0" normalizeH="0" baseline="0" noProof="0" dirty="0">
              <a:ln>
                <a:noFill/>
              </a:ln>
              <a:solidFill>
                <a:prstClr val="black">
                  <a:lumMod val="75000"/>
                  <a:lumOff val="25000"/>
                </a:prstClr>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B475E043-D25F-9F84-B718-381E5FF48E45}"/>
              </a:ext>
            </a:extLst>
          </p:cNvPr>
          <p:cNvSpPr txBox="1"/>
          <p:nvPr/>
        </p:nvSpPr>
        <p:spPr>
          <a:xfrm>
            <a:off x="10614660" y="60960"/>
            <a:ext cx="1470660" cy="369332"/>
          </a:xfrm>
          <a:prstGeom prst="rect">
            <a:avLst/>
          </a:prstGeom>
          <a:noFill/>
        </p:spPr>
        <p:txBody>
          <a:bodyPr wrap="square" rtlCol="0">
            <a:spAutoFit/>
          </a:bodyPr>
          <a:lstStyle/>
          <a:p>
            <a:r>
              <a:rPr lang="en-US" altLang="ja-JP" b="1" dirty="0">
                <a:solidFill>
                  <a:srgbClr val="FF0000"/>
                </a:solidFill>
                <a:latin typeface="Roboto" panose="02000000000000000000" pitchFamily="2" charset="0"/>
              </a:rPr>
              <a:t>C</a:t>
            </a:r>
            <a:r>
              <a:rPr lang="en-US" altLang="ja-JP" b="1" i="0" dirty="0">
                <a:solidFill>
                  <a:srgbClr val="FF0000"/>
                </a:solidFill>
                <a:effectLst/>
                <a:latin typeface="Roboto" panose="02000000000000000000" pitchFamily="2" charset="0"/>
              </a:rPr>
              <a:t>onfidential</a:t>
            </a:r>
            <a:endParaRPr kumimoji="1" lang="ja-JP" altLang="en-US" b="1" dirty="0">
              <a:solidFill>
                <a:srgbClr val="FF0000"/>
              </a:solidFill>
            </a:endParaRPr>
          </a:p>
        </p:txBody>
      </p:sp>
    </p:spTree>
    <p:extLst>
      <p:ext uri="{BB962C8B-B14F-4D97-AF65-F5344CB8AC3E}">
        <p14:creationId xmlns:p14="http://schemas.microsoft.com/office/powerpoint/2010/main" val="3175368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フローチャート: 端子 98">
            <a:extLst>
              <a:ext uri="{FF2B5EF4-FFF2-40B4-BE49-F238E27FC236}">
                <a16:creationId xmlns:a16="http://schemas.microsoft.com/office/drawing/2014/main" id="{C41A5656-2DAC-74BC-6B60-331C83F8BE2E}"/>
              </a:ext>
            </a:extLst>
          </p:cNvPr>
          <p:cNvSpPr/>
          <p:nvPr/>
        </p:nvSpPr>
        <p:spPr>
          <a:xfrm>
            <a:off x="447785" y="2903638"/>
            <a:ext cx="4515898" cy="1784776"/>
          </a:xfrm>
          <a:prstGeom prst="flowChartTerminator">
            <a:avLst/>
          </a:prstGeom>
          <a:solidFill>
            <a:schemeClr val="tx1">
              <a:lumMod val="65000"/>
              <a:lumOff val="35000"/>
              <a:alpha val="94000"/>
            </a:schemeClr>
          </a:solidFill>
          <a:effectLst>
            <a:softEdge rad="304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0" name="四角形: 角を丸くする 89">
            <a:extLst>
              <a:ext uri="{FF2B5EF4-FFF2-40B4-BE49-F238E27FC236}">
                <a16:creationId xmlns:a16="http://schemas.microsoft.com/office/drawing/2014/main" id="{9F26EA58-9869-6690-1DD4-1216F1907B1E}"/>
              </a:ext>
            </a:extLst>
          </p:cNvPr>
          <p:cNvSpPr/>
          <p:nvPr/>
        </p:nvSpPr>
        <p:spPr>
          <a:xfrm>
            <a:off x="1384605" y="4222166"/>
            <a:ext cx="2579089" cy="2163019"/>
          </a:xfrm>
          <a:prstGeom prst="round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97" name="図 96">
            <a:extLst>
              <a:ext uri="{FF2B5EF4-FFF2-40B4-BE49-F238E27FC236}">
                <a16:creationId xmlns:a16="http://schemas.microsoft.com/office/drawing/2014/main" id="{1E1FC60B-EBFE-CF7D-D898-326AFC340DB7}"/>
              </a:ext>
            </a:extLst>
          </p:cNvPr>
          <p:cNvPicPr>
            <a:picLocks noChangeAspect="1"/>
          </p:cNvPicPr>
          <p:nvPr/>
        </p:nvPicPr>
        <p:blipFill rotWithShape="1">
          <a:blip r:embed="rId2"/>
          <a:srcRect r="41487"/>
          <a:stretch/>
        </p:blipFill>
        <p:spPr>
          <a:xfrm rot="10800000">
            <a:off x="3893436" y="2898846"/>
            <a:ext cx="1102286" cy="1836564"/>
          </a:xfrm>
          <a:prstGeom prst="rect">
            <a:avLst/>
          </a:prstGeom>
        </p:spPr>
      </p:pic>
      <p:pic>
        <p:nvPicPr>
          <p:cNvPr id="96" name="図 95">
            <a:extLst>
              <a:ext uri="{FF2B5EF4-FFF2-40B4-BE49-F238E27FC236}">
                <a16:creationId xmlns:a16="http://schemas.microsoft.com/office/drawing/2014/main" id="{B5EBA51C-2189-481A-7FD4-57A1C2C7EE21}"/>
              </a:ext>
            </a:extLst>
          </p:cNvPr>
          <p:cNvPicPr>
            <a:picLocks noChangeAspect="1"/>
          </p:cNvPicPr>
          <p:nvPr/>
        </p:nvPicPr>
        <p:blipFill rotWithShape="1">
          <a:blip r:embed="rId2"/>
          <a:srcRect r="41487"/>
          <a:stretch/>
        </p:blipFill>
        <p:spPr>
          <a:xfrm rot="577917">
            <a:off x="359316" y="2736088"/>
            <a:ext cx="1102286" cy="1888820"/>
          </a:xfrm>
          <a:prstGeom prst="rect">
            <a:avLst/>
          </a:prstGeom>
        </p:spPr>
      </p:pic>
      <p:sp>
        <p:nvSpPr>
          <p:cNvPr id="89" name="四角形: 角を丸くする 88">
            <a:extLst>
              <a:ext uri="{FF2B5EF4-FFF2-40B4-BE49-F238E27FC236}">
                <a16:creationId xmlns:a16="http://schemas.microsoft.com/office/drawing/2014/main" id="{19A88165-8D36-FF6C-D439-347667C2B2EF}"/>
              </a:ext>
            </a:extLst>
          </p:cNvPr>
          <p:cNvSpPr/>
          <p:nvPr/>
        </p:nvSpPr>
        <p:spPr>
          <a:xfrm>
            <a:off x="1547030" y="4963450"/>
            <a:ext cx="2317408" cy="1154673"/>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6" name="四角形: 角を丸くする 85">
            <a:extLst>
              <a:ext uri="{FF2B5EF4-FFF2-40B4-BE49-F238E27FC236}">
                <a16:creationId xmlns:a16="http://schemas.microsoft.com/office/drawing/2014/main" id="{33EDDF26-5D0A-7440-A3A2-ABB61A4B3471}"/>
              </a:ext>
            </a:extLst>
          </p:cNvPr>
          <p:cNvSpPr/>
          <p:nvPr/>
        </p:nvSpPr>
        <p:spPr>
          <a:xfrm>
            <a:off x="1530162" y="4383720"/>
            <a:ext cx="2363273" cy="4515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0" name="グラフィックス 19" descr="工場 単色塗りつぶし">
            <a:extLst>
              <a:ext uri="{FF2B5EF4-FFF2-40B4-BE49-F238E27FC236}">
                <a16:creationId xmlns:a16="http://schemas.microsoft.com/office/drawing/2014/main" id="{D006F01A-C2AE-5883-5D65-EB736F1BE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6048" y="985753"/>
            <a:ext cx="1364663" cy="1364663"/>
          </a:xfrm>
          <a:prstGeom prst="rect">
            <a:avLst/>
          </a:prstGeom>
        </p:spPr>
      </p:pic>
      <p:sp>
        <p:nvSpPr>
          <p:cNvPr id="40" name="四角形: 角を丸くする 39">
            <a:extLst>
              <a:ext uri="{FF2B5EF4-FFF2-40B4-BE49-F238E27FC236}">
                <a16:creationId xmlns:a16="http://schemas.microsoft.com/office/drawing/2014/main" id="{34482889-B7EE-6352-8C8E-C5C1AA813E21}"/>
              </a:ext>
            </a:extLst>
          </p:cNvPr>
          <p:cNvSpPr/>
          <p:nvPr/>
        </p:nvSpPr>
        <p:spPr>
          <a:xfrm>
            <a:off x="1430128" y="1169353"/>
            <a:ext cx="2441735" cy="2379652"/>
          </a:xfrm>
          <a:prstGeom prst="round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四角形: 角を丸くする 29">
            <a:extLst>
              <a:ext uri="{FF2B5EF4-FFF2-40B4-BE49-F238E27FC236}">
                <a16:creationId xmlns:a16="http://schemas.microsoft.com/office/drawing/2014/main" id="{7C238D48-1074-7969-42A1-F47F95F5A23F}"/>
              </a:ext>
            </a:extLst>
          </p:cNvPr>
          <p:cNvSpPr/>
          <p:nvPr/>
        </p:nvSpPr>
        <p:spPr>
          <a:xfrm>
            <a:off x="5557063" y="1144975"/>
            <a:ext cx="2050039" cy="2557864"/>
          </a:xfrm>
          <a:prstGeom prst="roundRect">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31" name="図 30">
            <a:extLst>
              <a:ext uri="{FF2B5EF4-FFF2-40B4-BE49-F238E27FC236}">
                <a16:creationId xmlns:a16="http://schemas.microsoft.com/office/drawing/2014/main" id="{4242DF13-6A1E-1EC9-C21F-C4AFC1784050}"/>
              </a:ext>
            </a:extLst>
          </p:cNvPr>
          <p:cNvPicPr>
            <a:picLocks noChangeAspect="1"/>
          </p:cNvPicPr>
          <p:nvPr/>
        </p:nvPicPr>
        <p:blipFill>
          <a:blip r:embed="rId5"/>
          <a:stretch>
            <a:fillRect/>
          </a:stretch>
        </p:blipFill>
        <p:spPr>
          <a:xfrm>
            <a:off x="2762007" y="5344804"/>
            <a:ext cx="1037914" cy="683606"/>
          </a:xfrm>
          <a:prstGeom prst="rect">
            <a:avLst/>
          </a:prstGeom>
        </p:spPr>
      </p:pic>
      <p:pic>
        <p:nvPicPr>
          <p:cNvPr id="32" name="図 31" descr="荷物, 屋外, スーツケース, 積み重ね が含まれている画像&#10;&#10;自動的に生成された説明">
            <a:extLst>
              <a:ext uri="{FF2B5EF4-FFF2-40B4-BE49-F238E27FC236}">
                <a16:creationId xmlns:a16="http://schemas.microsoft.com/office/drawing/2014/main" id="{4D437EBB-DE68-45F6-5453-3B46399617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1525" y="1446624"/>
            <a:ext cx="1829349" cy="1372012"/>
          </a:xfrm>
          <a:prstGeom prst="rect">
            <a:avLst/>
          </a:prstGeom>
        </p:spPr>
      </p:pic>
      <p:sp>
        <p:nvSpPr>
          <p:cNvPr id="36" name="テキスト ボックス 35">
            <a:extLst>
              <a:ext uri="{FF2B5EF4-FFF2-40B4-BE49-F238E27FC236}">
                <a16:creationId xmlns:a16="http://schemas.microsoft.com/office/drawing/2014/main" id="{C1CB2C31-81D0-B2EC-C531-163DBB0AD140}"/>
              </a:ext>
            </a:extLst>
          </p:cNvPr>
          <p:cNvSpPr txBox="1"/>
          <p:nvPr/>
        </p:nvSpPr>
        <p:spPr>
          <a:xfrm>
            <a:off x="830113" y="814160"/>
            <a:ext cx="358810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00" cap="none" spc="0" normalizeH="0" baseline="0" noProof="0" dirty="0">
                <a:ln>
                  <a:noFill/>
                </a:ln>
                <a:solidFill>
                  <a:schemeClr val="bg1"/>
                </a:solidFill>
                <a:effectLst/>
                <a:highlight>
                  <a:srgbClr val="000000"/>
                </a:highlight>
                <a:uLnTx/>
                <a:uFillTx/>
                <a:latin typeface="游明朝" panose="02020400000000000000" pitchFamily="18" charset="-128"/>
                <a:ea typeface="游明朝" panose="02020400000000000000" pitchFamily="18" charset="-128"/>
                <a:cs typeface="Times New Roman" panose="02020603050405020304" pitchFamily="18" charset="0"/>
              </a:rPr>
              <a:t>①</a:t>
            </a:r>
            <a:r>
              <a:rPr kumimoji="0" lang="ja-JP" altLang="ja-JP" b="1" i="0" u="none" strike="noStrike" kern="100" cap="none" spc="0" normalizeH="0" baseline="0" noProof="0" dirty="0">
                <a:ln>
                  <a:noFill/>
                </a:ln>
                <a:solidFill>
                  <a:schemeClr val="bg1"/>
                </a:solidFill>
                <a:effectLst/>
                <a:highlight>
                  <a:srgbClr val="000000"/>
                </a:highlight>
                <a:uLnTx/>
                <a:uFillTx/>
                <a:latin typeface="游明朝" panose="02020400000000000000" pitchFamily="18" charset="-128"/>
                <a:ea typeface="Meiryo UI" panose="020B0604030504040204" pitchFamily="50" charset="-128"/>
                <a:cs typeface="Times New Roman" panose="02020603050405020304" pitchFamily="18" charset="0"/>
              </a:rPr>
              <a:t>ラベル</a:t>
            </a:r>
            <a:r>
              <a:rPr kumimoji="0" lang="ja-JP" altLang="en-US" b="1" i="0" u="none" strike="noStrike" kern="100" cap="none" spc="0" normalizeH="0" baseline="0" noProof="0" dirty="0">
                <a:ln>
                  <a:noFill/>
                </a:ln>
                <a:solidFill>
                  <a:schemeClr val="bg1"/>
                </a:solidFill>
                <a:effectLst/>
                <a:highlight>
                  <a:srgbClr val="000000"/>
                </a:highlight>
                <a:uLnTx/>
                <a:uFillTx/>
                <a:latin typeface="游明朝" panose="02020400000000000000" pitchFamily="18" charset="-128"/>
                <a:ea typeface="Meiryo UI" panose="020B0604030504040204" pitchFamily="50" charset="-128"/>
                <a:cs typeface="Times New Roman" panose="02020603050405020304" pitchFamily="18" charset="0"/>
              </a:rPr>
              <a:t>製造・タック紙製造</a:t>
            </a:r>
            <a:r>
              <a:rPr kumimoji="0" lang="ja-JP" altLang="ja-JP" b="1" i="0" u="none" strike="noStrike" kern="100" cap="none" spc="0" normalizeH="0" baseline="0" noProof="0" dirty="0">
                <a:ln>
                  <a:noFill/>
                </a:ln>
                <a:solidFill>
                  <a:schemeClr val="bg1"/>
                </a:solidFill>
                <a:effectLst/>
                <a:highlight>
                  <a:srgbClr val="000000"/>
                </a:highlight>
                <a:uLnTx/>
                <a:uFillTx/>
                <a:latin typeface="游明朝" panose="02020400000000000000" pitchFamily="18" charset="-128"/>
                <a:ea typeface="Meiryo UI" panose="020B0604030504040204" pitchFamily="50" charset="-128"/>
                <a:cs typeface="Times New Roman" panose="02020603050405020304" pitchFamily="18" charset="0"/>
              </a:rPr>
              <a:t>企業</a:t>
            </a:r>
            <a:endParaRPr kumimoji="0" lang="ja-JP" altLang="en-US" b="1" i="0" u="none" strike="noStrike" kern="1200" cap="none" spc="0" normalizeH="0" baseline="0" noProof="0" dirty="0">
              <a:ln>
                <a:noFill/>
              </a:ln>
              <a:solidFill>
                <a:schemeClr val="bg1"/>
              </a:solidFill>
              <a:effectLst/>
              <a:highlight>
                <a:srgbClr val="000000"/>
              </a:highlight>
              <a:uLnTx/>
              <a:uFillTx/>
              <a:latin typeface="游ゴシック"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63FF0303-DC85-3B06-7551-BE5A1B9BE7E7}"/>
              </a:ext>
            </a:extLst>
          </p:cNvPr>
          <p:cNvSpPr txBox="1"/>
          <p:nvPr/>
        </p:nvSpPr>
        <p:spPr>
          <a:xfrm>
            <a:off x="5535695" y="812514"/>
            <a:ext cx="2110113"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00" cap="none" spc="0" normalizeH="0" baseline="0" noProof="0" dirty="0">
                <a:ln>
                  <a:noFill/>
                </a:ln>
                <a:solidFill>
                  <a:schemeClr val="bg1"/>
                </a:solidFill>
                <a:effectLst/>
                <a:highlight>
                  <a:srgbClr val="000000"/>
                </a:highlight>
                <a:uLnTx/>
                <a:uFillTx/>
                <a:latin typeface="Meiryo UI" panose="020B0604030504040204" pitchFamily="50" charset="-128"/>
                <a:ea typeface="Meiryo UI" panose="020B0604030504040204" pitchFamily="50" charset="-128"/>
                <a:cs typeface="Times New Roman" panose="02020603050405020304" pitchFamily="18" charset="0"/>
              </a:rPr>
              <a:t>③</a:t>
            </a:r>
            <a:r>
              <a:rPr kumimoji="0" lang="ja-JP" altLang="ja-JP" b="1" i="0" u="none" strike="noStrike" kern="100" cap="none" spc="0" normalizeH="0" baseline="0" noProof="0" dirty="0">
                <a:ln>
                  <a:noFill/>
                </a:ln>
                <a:solidFill>
                  <a:schemeClr val="bg1"/>
                </a:solidFill>
                <a:effectLst/>
                <a:highlight>
                  <a:srgbClr val="000000"/>
                </a:highlight>
                <a:uLnTx/>
                <a:uFillTx/>
                <a:latin typeface="游明朝" panose="02020400000000000000" pitchFamily="18" charset="-128"/>
                <a:ea typeface="Meiryo UI" panose="020B0604030504040204" pitchFamily="50" charset="-128"/>
                <a:cs typeface="Times New Roman" panose="02020603050405020304" pitchFamily="18" charset="0"/>
              </a:rPr>
              <a:t>古紙回収企業</a:t>
            </a:r>
            <a:endParaRPr kumimoji="0" lang="ja-JP" altLang="en-US" b="1" i="0" u="none" strike="noStrike" kern="1200" cap="none" spc="0" normalizeH="0" baseline="0" noProof="0" dirty="0">
              <a:ln>
                <a:noFill/>
              </a:ln>
              <a:solidFill>
                <a:schemeClr val="bg1"/>
              </a:solidFill>
              <a:effectLst/>
              <a:highlight>
                <a:srgbClr val="000000"/>
              </a:highlight>
              <a:uLnTx/>
              <a:uFillTx/>
              <a:latin typeface="游ゴシック"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359058C2-9299-BA7E-B29F-EDBA814A27FF}"/>
              </a:ext>
            </a:extLst>
          </p:cNvPr>
          <p:cNvSpPr txBox="1"/>
          <p:nvPr/>
        </p:nvSpPr>
        <p:spPr>
          <a:xfrm>
            <a:off x="9132914" y="742833"/>
            <a:ext cx="202029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00" cap="none" spc="0" normalizeH="0" baseline="0" noProof="0" dirty="0">
                <a:ln>
                  <a:noFill/>
                </a:ln>
                <a:solidFill>
                  <a:schemeClr val="bg1"/>
                </a:solidFill>
                <a:effectLst/>
                <a:highlight>
                  <a:srgbClr val="000000"/>
                </a:highlight>
                <a:uLnTx/>
                <a:uFillTx/>
                <a:latin typeface="游明朝" panose="02020400000000000000" pitchFamily="18" charset="-128"/>
                <a:ea typeface="Meiryo UI" panose="020B0604030504040204" pitchFamily="50" charset="-128"/>
                <a:cs typeface="Times New Roman" panose="02020603050405020304" pitchFamily="18" charset="0"/>
              </a:rPr>
              <a:t>④製紙製造企業</a:t>
            </a:r>
            <a:endParaRPr kumimoji="0" lang="ja-JP" altLang="en-US" b="1" i="0" u="none" strike="noStrike" kern="1200" cap="none" spc="0" normalizeH="0" baseline="0" noProof="0" dirty="0">
              <a:ln>
                <a:noFill/>
              </a:ln>
              <a:solidFill>
                <a:schemeClr val="bg1"/>
              </a:solidFill>
              <a:effectLst/>
              <a:highlight>
                <a:srgbClr val="000000"/>
              </a:highlight>
              <a:uLnTx/>
              <a:uFillTx/>
              <a:latin typeface="游ゴシック" panose="020F0502020204030204"/>
              <a:ea typeface="游ゴシック" panose="020B0400000000000000" pitchFamily="50" charset="-128"/>
              <a:cs typeface="+mn-cs"/>
            </a:endParaRPr>
          </a:p>
        </p:txBody>
      </p:sp>
      <p:sp>
        <p:nvSpPr>
          <p:cNvPr id="51" name="四角形: 角を丸くする 50">
            <a:extLst>
              <a:ext uri="{FF2B5EF4-FFF2-40B4-BE49-F238E27FC236}">
                <a16:creationId xmlns:a16="http://schemas.microsoft.com/office/drawing/2014/main" id="{640AF629-F524-565D-B3F5-A03E0F06E772}"/>
              </a:ext>
            </a:extLst>
          </p:cNvPr>
          <p:cNvSpPr/>
          <p:nvPr/>
        </p:nvSpPr>
        <p:spPr>
          <a:xfrm>
            <a:off x="9104452" y="1071484"/>
            <a:ext cx="2110113" cy="2557864"/>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4" name="図 53">
            <a:extLst>
              <a:ext uri="{FF2B5EF4-FFF2-40B4-BE49-F238E27FC236}">
                <a16:creationId xmlns:a16="http://schemas.microsoft.com/office/drawing/2014/main" id="{B7DF04B9-A13F-6224-46BF-83418EE756A4}"/>
              </a:ext>
            </a:extLst>
          </p:cNvPr>
          <p:cNvPicPr>
            <a:picLocks noChangeAspect="1"/>
          </p:cNvPicPr>
          <p:nvPr/>
        </p:nvPicPr>
        <p:blipFill>
          <a:blip r:embed="rId7"/>
          <a:stretch>
            <a:fillRect/>
          </a:stretch>
        </p:blipFill>
        <p:spPr>
          <a:xfrm>
            <a:off x="9236596" y="2244866"/>
            <a:ext cx="1823569" cy="984148"/>
          </a:xfrm>
          <a:prstGeom prst="rect">
            <a:avLst/>
          </a:prstGeom>
        </p:spPr>
      </p:pic>
      <p:sp>
        <p:nvSpPr>
          <p:cNvPr id="60" name="テキスト ボックス 59">
            <a:extLst>
              <a:ext uri="{FF2B5EF4-FFF2-40B4-BE49-F238E27FC236}">
                <a16:creationId xmlns:a16="http://schemas.microsoft.com/office/drawing/2014/main" id="{E0D634BF-A1EE-FBD1-4509-D77667086126}"/>
              </a:ext>
            </a:extLst>
          </p:cNvPr>
          <p:cNvSpPr txBox="1"/>
          <p:nvPr/>
        </p:nvSpPr>
        <p:spPr>
          <a:xfrm>
            <a:off x="1626801" y="6368648"/>
            <a:ext cx="225900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00" cap="none" spc="0" normalizeH="0" baseline="0" noProof="0" dirty="0">
                <a:ln>
                  <a:noFill/>
                </a:ln>
                <a:solidFill>
                  <a:schemeClr val="bg1"/>
                </a:solidFill>
                <a:effectLst/>
                <a:highlight>
                  <a:srgbClr val="000000"/>
                </a:highlight>
                <a:uLnTx/>
                <a:uFillTx/>
                <a:latin typeface="游明朝" panose="02020400000000000000" pitchFamily="18" charset="-128"/>
                <a:ea typeface="Meiryo UI" panose="020B0604030504040204" pitchFamily="50" charset="-128"/>
                <a:cs typeface="Times New Roman" panose="02020603050405020304" pitchFamily="18" charset="0"/>
              </a:rPr>
              <a:t>②ラベル使用企業</a:t>
            </a:r>
            <a:endParaRPr kumimoji="0" lang="ja-JP" altLang="en-US" b="1" i="0" u="none" strike="noStrike" kern="1200" cap="none" spc="0" normalizeH="0" baseline="0" noProof="0" dirty="0">
              <a:ln>
                <a:noFill/>
              </a:ln>
              <a:solidFill>
                <a:schemeClr val="bg1"/>
              </a:solidFill>
              <a:effectLst/>
              <a:highlight>
                <a:srgbClr val="000000"/>
              </a:highlight>
              <a:uLnTx/>
              <a:uFillTx/>
              <a:latin typeface="游ゴシック" panose="020F0502020204030204"/>
              <a:ea typeface="游ゴシック" panose="020B0400000000000000" pitchFamily="50" charset="-128"/>
              <a:cs typeface="+mn-cs"/>
            </a:endParaRPr>
          </a:p>
        </p:txBody>
      </p:sp>
      <p:pic>
        <p:nvPicPr>
          <p:cNvPr id="70" name="グラフィックス 69" descr="開いた荷箱 枠線">
            <a:extLst>
              <a:ext uri="{FF2B5EF4-FFF2-40B4-BE49-F238E27FC236}">
                <a16:creationId xmlns:a16="http://schemas.microsoft.com/office/drawing/2014/main" id="{F98C367D-FD81-CAA7-2BCD-FC0D32D8CD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38959" y="1358671"/>
            <a:ext cx="1335636" cy="1113848"/>
          </a:xfrm>
          <a:prstGeom prst="rect">
            <a:avLst/>
          </a:prstGeom>
        </p:spPr>
      </p:pic>
      <p:sp>
        <p:nvSpPr>
          <p:cNvPr id="71" name="テキスト ボックス 70">
            <a:extLst>
              <a:ext uri="{FF2B5EF4-FFF2-40B4-BE49-F238E27FC236}">
                <a16:creationId xmlns:a16="http://schemas.microsoft.com/office/drawing/2014/main" id="{F9D57A44-A197-0219-9CDA-F6E965DA337E}"/>
              </a:ext>
            </a:extLst>
          </p:cNvPr>
          <p:cNvSpPr txBox="1"/>
          <p:nvPr/>
        </p:nvSpPr>
        <p:spPr>
          <a:xfrm>
            <a:off x="1492291" y="6061217"/>
            <a:ext cx="231740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0"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異物混入をチェック</a:t>
            </a:r>
          </a:p>
        </p:txBody>
      </p:sp>
      <p:sp>
        <p:nvSpPr>
          <p:cNvPr id="79" name="二等辺三角形 78">
            <a:extLst>
              <a:ext uri="{FF2B5EF4-FFF2-40B4-BE49-F238E27FC236}">
                <a16:creationId xmlns:a16="http://schemas.microsoft.com/office/drawing/2014/main" id="{2CF83D23-D51E-DE03-252D-4FF5DCD8E880}"/>
              </a:ext>
            </a:extLst>
          </p:cNvPr>
          <p:cNvSpPr/>
          <p:nvPr/>
        </p:nvSpPr>
        <p:spPr>
          <a:xfrm rot="16408276">
            <a:off x="3744180" y="2806092"/>
            <a:ext cx="470452" cy="352637"/>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2" name="テキスト ボックス 81">
            <a:extLst>
              <a:ext uri="{FF2B5EF4-FFF2-40B4-BE49-F238E27FC236}">
                <a16:creationId xmlns:a16="http://schemas.microsoft.com/office/drawing/2014/main" id="{27FB548D-FC23-D390-16B7-F7E27A348C90}"/>
              </a:ext>
            </a:extLst>
          </p:cNvPr>
          <p:cNvSpPr txBox="1"/>
          <p:nvPr/>
        </p:nvSpPr>
        <p:spPr>
          <a:xfrm>
            <a:off x="1530162" y="2501312"/>
            <a:ext cx="2317408"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・自社から出る剥離紙</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・引取った剥離紙</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・持込まれた剥離紙</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異物混入をチェック</a:t>
            </a:r>
          </a:p>
        </p:txBody>
      </p:sp>
      <p:sp>
        <p:nvSpPr>
          <p:cNvPr id="85" name="テキスト ボックス 84">
            <a:extLst>
              <a:ext uri="{FF2B5EF4-FFF2-40B4-BE49-F238E27FC236}">
                <a16:creationId xmlns:a16="http://schemas.microsoft.com/office/drawing/2014/main" id="{D3C6B6D0-F921-0C33-733B-E7C169A847EB}"/>
              </a:ext>
            </a:extLst>
          </p:cNvPr>
          <p:cNvSpPr txBox="1"/>
          <p:nvPr/>
        </p:nvSpPr>
        <p:spPr>
          <a:xfrm>
            <a:off x="1811962" y="4452834"/>
            <a:ext cx="1850717" cy="307777"/>
          </a:xfrm>
          <a:prstGeom prst="rect">
            <a:avLst/>
          </a:prstGeom>
          <a:solidFill>
            <a:schemeClr val="bg1">
              <a:lumMod val="85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５ｋｇ</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回未満の少量</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7" name="テキスト ボックス 86">
            <a:extLst>
              <a:ext uri="{FF2B5EF4-FFF2-40B4-BE49-F238E27FC236}">
                <a16:creationId xmlns:a16="http://schemas.microsoft.com/office/drawing/2014/main" id="{42884437-C30A-4C35-4258-69EDF06249D1}"/>
              </a:ext>
            </a:extLst>
          </p:cNvPr>
          <p:cNvSpPr txBox="1"/>
          <p:nvPr/>
        </p:nvSpPr>
        <p:spPr>
          <a:xfrm>
            <a:off x="1651347" y="4950541"/>
            <a:ext cx="208621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量が多い場合は</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BOX</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設置</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8" name="グラフィックス 87" descr="開いた荷箱 枠線">
            <a:extLst>
              <a:ext uri="{FF2B5EF4-FFF2-40B4-BE49-F238E27FC236}">
                <a16:creationId xmlns:a16="http://schemas.microsoft.com/office/drawing/2014/main" id="{1B1EF124-377E-A871-EB81-2BD60FAED6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96799" y="5195066"/>
            <a:ext cx="1170688" cy="976290"/>
          </a:xfrm>
          <a:prstGeom prst="rect">
            <a:avLst/>
          </a:prstGeom>
        </p:spPr>
      </p:pic>
      <p:sp>
        <p:nvSpPr>
          <p:cNvPr id="91" name="フローチャート: 結合子 90">
            <a:extLst>
              <a:ext uri="{FF2B5EF4-FFF2-40B4-BE49-F238E27FC236}">
                <a16:creationId xmlns:a16="http://schemas.microsoft.com/office/drawing/2014/main" id="{0CD95638-EC99-5856-85DF-5E61C29D4421}"/>
              </a:ext>
            </a:extLst>
          </p:cNvPr>
          <p:cNvSpPr/>
          <p:nvPr/>
        </p:nvSpPr>
        <p:spPr>
          <a:xfrm>
            <a:off x="71633" y="3456790"/>
            <a:ext cx="890276" cy="717948"/>
          </a:xfrm>
          <a:prstGeom prst="flowChartConnector">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1" name="テキスト ボックス 80">
            <a:extLst>
              <a:ext uri="{FF2B5EF4-FFF2-40B4-BE49-F238E27FC236}">
                <a16:creationId xmlns:a16="http://schemas.microsoft.com/office/drawing/2014/main" id="{E6DC5E28-3ADB-FBF3-9FB4-C67E523159AB}"/>
              </a:ext>
            </a:extLst>
          </p:cNvPr>
          <p:cNvSpPr txBox="1"/>
          <p:nvPr/>
        </p:nvSpPr>
        <p:spPr>
          <a:xfrm>
            <a:off x="131038" y="3629348"/>
            <a:ext cx="80256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引取り</a:t>
            </a:r>
            <a:endParaRPr kumimoji="0"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2" name="フローチャート: 結合子 91">
            <a:extLst>
              <a:ext uri="{FF2B5EF4-FFF2-40B4-BE49-F238E27FC236}">
                <a16:creationId xmlns:a16="http://schemas.microsoft.com/office/drawing/2014/main" id="{CA9ACF55-1069-A0EF-5A40-45D86516B98D}"/>
              </a:ext>
            </a:extLst>
          </p:cNvPr>
          <p:cNvSpPr/>
          <p:nvPr/>
        </p:nvSpPr>
        <p:spPr>
          <a:xfrm>
            <a:off x="4336202" y="3536316"/>
            <a:ext cx="890276" cy="717948"/>
          </a:xfrm>
          <a:prstGeom prst="flowChartConnector">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3" name="テキスト ボックス 82">
            <a:extLst>
              <a:ext uri="{FF2B5EF4-FFF2-40B4-BE49-F238E27FC236}">
                <a16:creationId xmlns:a16="http://schemas.microsoft.com/office/drawing/2014/main" id="{FDAFCAB8-FA82-B2A3-92B1-4E454C5F3E1E}"/>
              </a:ext>
            </a:extLst>
          </p:cNvPr>
          <p:cNvSpPr txBox="1"/>
          <p:nvPr/>
        </p:nvSpPr>
        <p:spPr>
          <a:xfrm>
            <a:off x="4463769" y="3721296"/>
            <a:ext cx="68983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持込</a:t>
            </a:r>
            <a:endParaRPr kumimoji="0"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3" name="テキスト ボックス 92">
            <a:extLst>
              <a:ext uri="{FF2B5EF4-FFF2-40B4-BE49-F238E27FC236}">
                <a16:creationId xmlns:a16="http://schemas.microsoft.com/office/drawing/2014/main" id="{CD18FF2A-90D6-8C7E-7CE5-662511A69BA2}"/>
              </a:ext>
            </a:extLst>
          </p:cNvPr>
          <p:cNvSpPr txBox="1"/>
          <p:nvPr/>
        </p:nvSpPr>
        <p:spPr>
          <a:xfrm>
            <a:off x="2106777" y="3667425"/>
            <a:ext cx="1467089"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商慣習</a:t>
            </a:r>
            <a:endParaRPr kumimoji="0" lang="ja-JP" altLang="en-US" sz="2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3" name="二等辺三角形 72">
            <a:extLst>
              <a:ext uri="{FF2B5EF4-FFF2-40B4-BE49-F238E27FC236}">
                <a16:creationId xmlns:a16="http://schemas.microsoft.com/office/drawing/2014/main" id="{3176AB69-66E9-9F61-533D-CFD099B08C60}"/>
              </a:ext>
            </a:extLst>
          </p:cNvPr>
          <p:cNvSpPr/>
          <p:nvPr/>
        </p:nvSpPr>
        <p:spPr>
          <a:xfrm rot="5400000">
            <a:off x="1146730" y="4454956"/>
            <a:ext cx="470452" cy="352637"/>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0" name="矢印: 上向き折線 99">
            <a:extLst>
              <a:ext uri="{FF2B5EF4-FFF2-40B4-BE49-F238E27FC236}">
                <a16:creationId xmlns:a16="http://schemas.microsoft.com/office/drawing/2014/main" id="{CA2EA3BB-CA28-62CC-26E9-C17DA244B190}"/>
              </a:ext>
            </a:extLst>
          </p:cNvPr>
          <p:cNvSpPr/>
          <p:nvPr/>
        </p:nvSpPr>
        <p:spPr>
          <a:xfrm>
            <a:off x="3855922" y="3731363"/>
            <a:ext cx="2930076" cy="1936529"/>
          </a:xfrm>
          <a:prstGeom prst="bentUpArrow">
            <a:avLst>
              <a:gd name="adj1" fmla="val 7036"/>
              <a:gd name="adj2" fmla="val 9868"/>
              <a:gd name="adj3" fmla="val 12591"/>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3" name="四角形: 角を丸くする 102">
            <a:extLst>
              <a:ext uri="{FF2B5EF4-FFF2-40B4-BE49-F238E27FC236}">
                <a16:creationId xmlns:a16="http://schemas.microsoft.com/office/drawing/2014/main" id="{AC056E22-5A8C-0001-07B7-9B384BD396F9}"/>
              </a:ext>
            </a:extLst>
          </p:cNvPr>
          <p:cNvSpPr/>
          <p:nvPr/>
        </p:nvSpPr>
        <p:spPr>
          <a:xfrm>
            <a:off x="4185078" y="5368087"/>
            <a:ext cx="2461395" cy="268465"/>
          </a:xfrm>
          <a:prstGeom prst="round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2" name="テキスト ボックス 101">
            <a:extLst>
              <a:ext uri="{FF2B5EF4-FFF2-40B4-BE49-F238E27FC236}">
                <a16:creationId xmlns:a16="http://schemas.microsoft.com/office/drawing/2014/main" id="{BCD42B67-F0CD-8D09-1D95-5B9FF9FB4DE1}"/>
              </a:ext>
            </a:extLst>
          </p:cNvPr>
          <p:cNvSpPr txBox="1"/>
          <p:nvPr/>
        </p:nvSpPr>
        <p:spPr>
          <a:xfrm>
            <a:off x="4367131" y="5344804"/>
            <a:ext cx="2192981"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元払い発送</a:t>
            </a:r>
            <a:r>
              <a:rPr kumimoji="0"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or</a:t>
            </a:r>
            <a:r>
              <a:rPr kumimoji="0"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運搬委託</a:t>
            </a:r>
            <a:endParaRPr kumimoji="0"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4" name="矢印: 右 103">
            <a:extLst>
              <a:ext uri="{FF2B5EF4-FFF2-40B4-BE49-F238E27FC236}">
                <a16:creationId xmlns:a16="http://schemas.microsoft.com/office/drawing/2014/main" id="{B421C524-B344-A7D3-1F4E-3FA67107D065}"/>
              </a:ext>
            </a:extLst>
          </p:cNvPr>
          <p:cNvSpPr/>
          <p:nvPr/>
        </p:nvSpPr>
        <p:spPr>
          <a:xfrm>
            <a:off x="3855921" y="2270800"/>
            <a:ext cx="1690878" cy="284589"/>
          </a:xfrm>
          <a:prstGeom prst="rightArrow">
            <a:avLst>
              <a:gd name="adj1" fmla="val 50000"/>
              <a:gd name="adj2" fmla="val 7394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5" name="テキスト ボックス 104">
            <a:extLst>
              <a:ext uri="{FF2B5EF4-FFF2-40B4-BE49-F238E27FC236}">
                <a16:creationId xmlns:a16="http://schemas.microsoft.com/office/drawing/2014/main" id="{32CA08F7-C4D5-6CF2-270E-89C8FD09CF54}"/>
              </a:ext>
            </a:extLst>
          </p:cNvPr>
          <p:cNvSpPr txBox="1"/>
          <p:nvPr/>
        </p:nvSpPr>
        <p:spPr>
          <a:xfrm>
            <a:off x="3812262" y="2464696"/>
            <a:ext cx="1766698"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元払い発送 </a:t>
            </a:r>
            <a:r>
              <a:rPr kumimoji="0" lang="en-US" altLang="ja-JP" sz="12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or</a:t>
            </a:r>
            <a:r>
              <a:rPr kumimoji="0" lang="ja-JP" altLang="en-US" sz="12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運搬委託</a:t>
            </a:r>
            <a:endParaRPr kumimoji="0" lang="en-US" altLang="ja-JP" sz="12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sp>
        <p:nvSpPr>
          <p:cNvPr id="106" name="テキスト ボックス 105">
            <a:extLst>
              <a:ext uri="{FF2B5EF4-FFF2-40B4-BE49-F238E27FC236}">
                <a16:creationId xmlns:a16="http://schemas.microsoft.com/office/drawing/2014/main" id="{05ED77A6-1AF2-FBD9-C277-FDDC31B935F9}"/>
              </a:ext>
            </a:extLst>
          </p:cNvPr>
          <p:cNvSpPr txBox="1"/>
          <p:nvPr/>
        </p:nvSpPr>
        <p:spPr>
          <a:xfrm>
            <a:off x="5551601" y="2830831"/>
            <a:ext cx="2065746"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・品質確認</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・ストック</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・ベール加工</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7" name="矢印: 右 106">
            <a:extLst>
              <a:ext uri="{FF2B5EF4-FFF2-40B4-BE49-F238E27FC236}">
                <a16:creationId xmlns:a16="http://schemas.microsoft.com/office/drawing/2014/main" id="{7D2B3795-43E5-D74D-7B1C-921C95A58625}"/>
              </a:ext>
            </a:extLst>
          </p:cNvPr>
          <p:cNvSpPr/>
          <p:nvPr/>
        </p:nvSpPr>
        <p:spPr>
          <a:xfrm>
            <a:off x="7607005" y="1506065"/>
            <a:ext cx="1497544" cy="432818"/>
          </a:xfrm>
          <a:prstGeom prst="rightArrow">
            <a:avLst>
              <a:gd name="adj1" fmla="val 50000"/>
              <a:gd name="adj2" fmla="val 7394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8" name="テキスト ボックス 107">
            <a:extLst>
              <a:ext uri="{FF2B5EF4-FFF2-40B4-BE49-F238E27FC236}">
                <a16:creationId xmlns:a16="http://schemas.microsoft.com/office/drawing/2014/main" id="{1D8BB1D4-FB64-C786-D7F4-78703762AEC2}"/>
              </a:ext>
            </a:extLst>
          </p:cNvPr>
          <p:cNvSpPr txBox="1"/>
          <p:nvPr/>
        </p:nvSpPr>
        <p:spPr>
          <a:xfrm>
            <a:off x="9132914" y="2429163"/>
            <a:ext cx="2575868"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・製紙（段ボール板紙など）</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9" name="テキスト ボックス 108">
            <a:extLst>
              <a:ext uri="{FF2B5EF4-FFF2-40B4-BE49-F238E27FC236}">
                <a16:creationId xmlns:a16="http://schemas.microsoft.com/office/drawing/2014/main" id="{6933B2E5-D889-7A0E-3F02-8282FA4F4671}"/>
              </a:ext>
            </a:extLst>
          </p:cNvPr>
          <p:cNvSpPr txBox="1"/>
          <p:nvPr/>
        </p:nvSpPr>
        <p:spPr>
          <a:xfrm>
            <a:off x="7709353" y="1760199"/>
            <a:ext cx="1278871"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rPr>
              <a:t>古紙として販売</a:t>
            </a:r>
            <a:endParaRPr kumimoji="0" lang="en-US" altLang="ja-JP" sz="1800" b="1" i="0" u="none" strike="noStrike" kern="1200" cap="none" spc="0" normalizeH="0" baseline="0" noProof="0" dirty="0">
              <a:ln>
                <a:noFill/>
              </a:ln>
              <a:solidFill>
                <a:prstClr val="white">
                  <a:lumMod val="50000"/>
                </a:prstClr>
              </a:solidFill>
              <a:effectLst/>
              <a:uLnTx/>
              <a:uFillTx/>
              <a:latin typeface="Meiryo UI" panose="020B0604030504040204" pitchFamily="50" charset="-128"/>
              <a:ea typeface="Meiryo UI" panose="020B0604030504040204" pitchFamily="50" charset="-128"/>
              <a:cs typeface="+mn-cs"/>
            </a:endParaRPr>
          </a:p>
        </p:txBody>
      </p:sp>
      <p:pic>
        <p:nvPicPr>
          <p:cNvPr id="110" name="図 109">
            <a:extLst>
              <a:ext uri="{FF2B5EF4-FFF2-40B4-BE49-F238E27FC236}">
                <a16:creationId xmlns:a16="http://schemas.microsoft.com/office/drawing/2014/main" id="{57F1F0C1-8B86-87D6-354F-A2414164D6E7}"/>
              </a:ext>
            </a:extLst>
          </p:cNvPr>
          <p:cNvPicPr>
            <a:picLocks noChangeAspect="1"/>
          </p:cNvPicPr>
          <p:nvPr/>
        </p:nvPicPr>
        <p:blipFill>
          <a:blip r:embed="rId5"/>
          <a:stretch>
            <a:fillRect/>
          </a:stretch>
        </p:blipFill>
        <p:spPr>
          <a:xfrm>
            <a:off x="2756304" y="1603467"/>
            <a:ext cx="1037914" cy="683606"/>
          </a:xfrm>
          <a:prstGeom prst="rect">
            <a:avLst/>
          </a:prstGeom>
        </p:spPr>
      </p:pic>
      <p:sp>
        <p:nvSpPr>
          <p:cNvPr id="111" name="テキスト ボックス 110">
            <a:extLst>
              <a:ext uri="{FF2B5EF4-FFF2-40B4-BE49-F238E27FC236}">
                <a16:creationId xmlns:a16="http://schemas.microsoft.com/office/drawing/2014/main" id="{F1B407DB-90F2-50ED-8760-10F52AE92955}"/>
              </a:ext>
            </a:extLst>
          </p:cNvPr>
          <p:cNvSpPr txBox="1"/>
          <p:nvPr/>
        </p:nvSpPr>
        <p:spPr>
          <a:xfrm>
            <a:off x="234046" y="139686"/>
            <a:ext cx="609055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sng"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◆リサイクル</a:t>
            </a:r>
            <a:r>
              <a:rPr kumimoji="0" lang="en-US" altLang="ja-JP" sz="2400" b="1" i="0" u="sng"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BOX</a:t>
            </a:r>
            <a:r>
              <a:rPr kumimoji="0" lang="ja-JP" altLang="en-US" sz="2400" b="1" i="0" u="sng"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運用実証実験フロー</a:t>
            </a:r>
            <a:endParaRPr kumimoji="0" lang="ja-JP" altLang="en-US" sz="24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5" name="図 14">
            <a:extLst>
              <a:ext uri="{FF2B5EF4-FFF2-40B4-BE49-F238E27FC236}">
                <a16:creationId xmlns:a16="http://schemas.microsoft.com/office/drawing/2014/main" id="{9B9E4B63-823E-4A7B-FEE8-F398B40C1474}"/>
              </a:ext>
            </a:extLst>
          </p:cNvPr>
          <p:cNvPicPr>
            <a:picLocks noChangeAspect="1"/>
          </p:cNvPicPr>
          <p:nvPr/>
        </p:nvPicPr>
        <p:blipFill>
          <a:blip r:embed="rId10"/>
          <a:stretch>
            <a:fillRect/>
          </a:stretch>
        </p:blipFill>
        <p:spPr>
          <a:xfrm>
            <a:off x="4367131" y="1706154"/>
            <a:ext cx="679229" cy="607000"/>
          </a:xfrm>
          <a:prstGeom prst="rect">
            <a:avLst/>
          </a:prstGeom>
        </p:spPr>
      </p:pic>
      <p:pic>
        <p:nvPicPr>
          <p:cNvPr id="17" name="図 16">
            <a:extLst>
              <a:ext uri="{FF2B5EF4-FFF2-40B4-BE49-F238E27FC236}">
                <a16:creationId xmlns:a16="http://schemas.microsoft.com/office/drawing/2014/main" id="{3BD77111-5E21-5113-58B6-BA77BF2DE56A}"/>
              </a:ext>
            </a:extLst>
          </p:cNvPr>
          <p:cNvPicPr>
            <a:picLocks noChangeAspect="1"/>
          </p:cNvPicPr>
          <p:nvPr/>
        </p:nvPicPr>
        <p:blipFill>
          <a:blip r:embed="rId10"/>
          <a:stretch>
            <a:fillRect/>
          </a:stretch>
        </p:blipFill>
        <p:spPr>
          <a:xfrm>
            <a:off x="5175031" y="4650793"/>
            <a:ext cx="769233" cy="687433"/>
          </a:xfrm>
          <a:prstGeom prst="rect">
            <a:avLst/>
          </a:prstGeom>
        </p:spPr>
      </p:pic>
      <p:sp>
        <p:nvSpPr>
          <p:cNvPr id="18" name="テキスト ボックス 17">
            <a:extLst>
              <a:ext uri="{FF2B5EF4-FFF2-40B4-BE49-F238E27FC236}">
                <a16:creationId xmlns:a16="http://schemas.microsoft.com/office/drawing/2014/main" id="{08DCB9B5-DE1C-6899-E66B-3F7026554980}"/>
              </a:ext>
            </a:extLst>
          </p:cNvPr>
          <p:cNvSpPr txBox="1"/>
          <p:nvPr/>
        </p:nvSpPr>
        <p:spPr>
          <a:xfrm>
            <a:off x="4401342" y="5709050"/>
            <a:ext cx="208621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量が多い場合は個別契約</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74BC9514-2FC9-053D-4831-3A1E547017C1}"/>
              </a:ext>
            </a:extLst>
          </p:cNvPr>
          <p:cNvPicPr>
            <a:picLocks noChangeAspect="1"/>
          </p:cNvPicPr>
          <p:nvPr/>
        </p:nvPicPr>
        <p:blipFill>
          <a:blip r:embed="rId11"/>
          <a:stretch>
            <a:fillRect/>
          </a:stretch>
        </p:blipFill>
        <p:spPr>
          <a:xfrm>
            <a:off x="1923874" y="1667330"/>
            <a:ext cx="328868" cy="316829"/>
          </a:xfrm>
          <a:prstGeom prst="rect">
            <a:avLst/>
          </a:prstGeom>
        </p:spPr>
      </p:pic>
      <p:pic>
        <p:nvPicPr>
          <p:cNvPr id="3" name="図 2">
            <a:extLst>
              <a:ext uri="{FF2B5EF4-FFF2-40B4-BE49-F238E27FC236}">
                <a16:creationId xmlns:a16="http://schemas.microsoft.com/office/drawing/2014/main" id="{4BD61234-9103-5FC7-E5EA-1E1B7F96FC8A}"/>
              </a:ext>
            </a:extLst>
          </p:cNvPr>
          <p:cNvPicPr>
            <a:picLocks noChangeAspect="1"/>
          </p:cNvPicPr>
          <p:nvPr/>
        </p:nvPicPr>
        <p:blipFill>
          <a:blip r:embed="rId11"/>
          <a:stretch>
            <a:fillRect/>
          </a:stretch>
        </p:blipFill>
        <p:spPr>
          <a:xfrm>
            <a:off x="2017652" y="5482329"/>
            <a:ext cx="328868" cy="316829"/>
          </a:xfrm>
          <a:prstGeom prst="rect">
            <a:avLst/>
          </a:prstGeom>
        </p:spPr>
      </p:pic>
      <p:sp>
        <p:nvSpPr>
          <p:cNvPr id="4" name="正方形/長方形 3">
            <a:extLst>
              <a:ext uri="{FF2B5EF4-FFF2-40B4-BE49-F238E27FC236}">
                <a16:creationId xmlns:a16="http://schemas.microsoft.com/office/drawing/2014/main" id="{3FA7F11F-D60D-D497-FDD1-88F1EE98FE6C}"/>
              </a:ext>
            </a:extLst>
          </p:cNvPr>
          <p:cNvSpPr/>
          <p:nvPr/>
        </p:nvSpPr>
        <p:spPr>
          <a:xfrm>
            <a:off x="7277308" y="3922972"/>
            <a:ext cx="4622144" cy="25231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00BE70B0-0679-1E01-AED5-8D1BF42A08A2}"/>
              </a:ext>
            </a:extLst>
          </p:cNvPr>
          <p:cNvSpPr txBox="1"/>
          <p:nvPr/>
        </p:nvSpPr>
        <p:spPr>
          <a:xfrm>
            <a:off x="7277307" y="3922972"/>
            <a:ext cx="4622144" cy="246221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＜実証実験における</a:t>
            </a:r>
            <a:r>
              <a:rPr kumimoji="0" lang="en-US" altLang="ja-JP" sz="1800" b="1"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J-ECOL</a:t>
            </a:r>
            <a:r>
              <a:rPr kumimoji="0" lang="ja-JP" altLang="en-US" sz="1800" b="1"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の役割＞</a:t>
            </a:r>
            <a:endParaRPr kumimoji="0" lang="en-US" altLang="ja-JP" sz="1800" b="1"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・リサイクル</a:t>
            </a:r>
            <a:r>
              <a:rPr kumimoji="0" lang="en-US" altLang="ja-JP"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BOX</a:t>
            </a:r>
            <a:r>
              <a:rPr kumimoji="0" lang="ja-JP" altLang="en-US"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の手配、管理</a:t>
            </a:r>
            <a:endParaRPr kumimoji="0" lang="en-US" altLang="ja-JP"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➡リサイクル</a:t>
            </a:r>
            <a:r>
              <a:rPr kumimoji="0" lang="en-US" altLang="ja-JP"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BOX</a:t>
            </a:r>
            <a:r>
              <a:rPr kumimoji="0" lang="ja-JP" altLang="en-US"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は無償で提供します。</a:t>
            </a:r>
            <a:endParaRPr kumimoji="0" lang="en-US" altLang="ja-JP"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r>
              <a:rPr kumimoji="0" lang="en-US" altLang="ja-JP"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BOX</a:t>
            </a:r>
            <a:r>
              <a:rPr kumimoji="0" lang="ja-JP" altLang="en-US"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設置企業ー古紙業者のルート整備</a:t>
            </a:r>
            <a:endParaRPr kumimoji="0" lang="en-US" altLang="ja-JP"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➡リサイクル</a:t>
            </a:r>
            <a:r>
              <a:rPr kumimoji="0" lang="en-US" altLang="ja-JP"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BOX</a:t>
            </a:r>
            <a:r>
              <a:rPr kumimoji="0" lang="ja-JP" altLang="en-US"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のトレース管理</a:t>
            </a:r>
            <a:endParaRPr kumimoji="0" lang="en-US" altLang="ja-JP"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・ベール加工費の補助（約</a:t>
            </a:r>
            <a:r>
              <a:rPr kumimoji="0" lang="en-US" altLang="ja-JP"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500</a:t>
            </a:r>
            <a:r>
              <a:rPr kumimoji="0" lang="ja-JP" altLang="en-US"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円</a:t>
            </a:r>
            <a:r>
              <a:rPr kumimoji="0" lang="en-US" altLang="ja-JP"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個）</a:t>
            </a:r>
            <a:endParaRPr kumimoji="0" lang="en-US" altLang="ja-JP" sz="1800" b="0" i="0" u="none" strike="noStrike" kern="1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801EE453-559D-D3C1-AD8E-E9BE9A886B4C}"/>
              </a:ext>
            </a:extLst>
          </p:cNvPr>
          <p:cNvSpPr txBox="1"/>
          <p:nvPr/>
        </p:nvSpPr>
        <p:spPr>
          <a:xfrm>
            <a:off x="7619944" y="5294785"/>
            <a:ext cx="4180411" cy="738664"/>
          </a:xfrm>
          <a:prstGeom prst="rect">
            <a:avLst/>
          </a:prstGeom>
          <a:solidFill>
            <a:schemeClr val="bg1">
              <a:lumMod val="95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・１</a:t>
            </a:r>
            <a:r>
              <a:rPr kumimoji="0" lang="en-US" altLang="ja-JP" sz="1400" b="0" i="0" u="none" strike="noStrike" kern="1200" cap="none" spc="0" normalizeH="0" baseline="0" noProof="0" dirty="0" err="1">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st</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2025</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7</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月</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日～　</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9</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月</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30</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日（</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3</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か月間）</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・２</a:t>
            </a:r>
            <a:r>
              <a:rPr kumimoji="0" lang="en-US" altLang="ja-JP" sz="1400" b="0" i="0" u="none" strike="noStrike" kern="1200" cap="none" spc="0" normalizeH="0" baseline="0" noProof="0" dirty="0" err="1">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nd</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2025</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11</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月</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日～</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12</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月</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31</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日（</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か月間）</a:t>
            </a:r>
            <a:endPar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トレース</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ID</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運用を追加予定）</a:t>
            </a:r>
          </a:p>
        </p:txBody>
      </p:sp>
      <p:sp>
        <p:nvSpPr>
          <p:cNvPr id="5" name="テキスト ボックス 4">
            <a:extLst>
              <a:ext uri="{FF2B5EF4-FFF2-40B4-BE49-F238E27FC236}">
                <a16:creationId xmlns:a16="http://schemas.microsoft.com/office/drawing/2014/main" id="{6AAF7BFE-4B42-5816-16F4-E153C6757B0D}"/>
              </a:ext>
            </a:extLst>
          </p:cNvPr>
          <p:cNvSpPr txBox="1"/>
          <p:nvPr/>
        </p:nvSpPr>
        <p:spPr>
          <a:xfrm>
            <a:off x="10614660" y="60960"/>
            <a:ext cx="1470660" cy="369332"/>
          </a:xfrm>
          <a:prstGeom prst="rect">
            <a:avLst/>
          </a:prstGeom>
          <a:noFill/>
        </p:spPr>
        <p:txBody>
          <a:bodyPr wrap="square" rtlCol="0">
            <a:spAutoFit/>
          </a:bodyPr>
          <a:lstStyle/>
          <a:p>
            <a:r>
              <a:rPr lang="en-US" altLang="ja-JP" b="1" dirty="0">
                <a:solidFill>
                  <a:srgbClr val="FF0000"/>
                </a:solidFill>
                <a:latin typeface="Roboto" panose="02000000000000000000" pitchFamily="2" charset="0"/>
              </a:rPr>
              <a:t>C</a:t>
            </a:r>
            <a:r>
              <a:rPr lang="en-US" altLang="ja-JP" b="1" i="0" dirty="0">
                <a:solidFill>
                  <a:srgbClr val="FF0000"/>
                </a:solidFill>
                <a:effectLst/>
                <a:latin typeface="Roboto" panose="02000000000000000000" pitchFamily="2" charset="0"/>
              </a:rPr>
              <a:t>onfidential</a:t>
            </a:r>
            <a:endParaRPr kumimoji="1" lang="ja-JP" altLang="en-US" b="1" dirty="0">
              <a:solidFill>
                <a:srgbClr val="FF0000"/>
              </a:solidFill>
            </a:endParaRPr>
          </a:p>
        </p:txBody>
      </p:sp>
    </p:spTree>
    <p:extLst>
      <p:ext uri="{BB962C8B-B14F-4D97-AF65-F5344CB8AC3E}">
        <p14:creationId xmlns:p14="http://schemas.microsoft.com/office/powerpoint/2010/main" val="209539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44117</TotalTime>
  <Words>1078</Words>
  <Application>Microsoft Office PowerPoint</Application>
  <PresentationFormat>ワイド画面</PresentationFormat>
  <Paragraphs>142</Paragraphs>
  <Slides>10</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Meiryo UI</vt:lpstr>
      <vt:lpstr>メイリオ</vt:lpstr>
      <vt:lpstr>メイリオ</vt:lpstr>
      <vt:lpstr>游ゴシック</vt:lpstr>
      <vt:lpstr>游ゴシック Light</vt:lpstr>
      <vt:lpstr>游明朝</vt:lpstr>
      <vt:lpstr>Arial</vt:lpstr>
      <vt:lpstr>Roboto</vt:lpstr>
      <vt:lpstr>Office テーマ</vt:lpstr>
      <vt:lpstr> リサイクルBOX運用の実証実験について    2025年７月28日　説明資料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Tetsuya Takashima</dc:creator>
  <cp:lastModifiedBy>Tetsuya Takashima</cp:lastModifiedBy>
  <cp:revision>636</cp:revision>
  <cp:lastPrinted>2024-02-07T05:19:51Z</cp:lastPrinted>
  <dcterms:created xsi:type="dcterms:W3CDTF">2021-06-12T23:38:00Z</dcterms:created>
  <dcterms:modified xsi:type="dcterms:W3CDTF">2025-07-28T07:15:39Z</dcterms:modified>
</cp:coreProperties>
</file>